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4"/>
  </p:sldMasterIdLst>
  <p:notesMasterIdLst>
    <p:notesMasterId r:id="rId109"/>
  </p:notesMasterIdLst>
  <p:handoutMasterIdLst>
    <p:handoutMasterId r:id="rId110"/>
  </p:handoutMasterIdLst>
  <p:sldIdLst>
    <p:sldId id="319" r:id="rId5"/>
    <p:sldId id="277" r:id="rId6"/>
    <p:sldId id="362" r:id="rId7"/>
    <p:sldId id="379" r:id="rId8"/>
    <p:sldId id="376" r:id="rId9"/>
    <p:sldId id="403" r:id="rId10"/>
    <p:sldId id="382" r:id="rId11"/>
    <p:sldId id="395" r:id="rId12"/>
    <p:sldId id="383" r:id="rId13"/>
    <p:sldId id="396" r:id="rId14"/>
    <p:sldId id="384" r:id="rId15"/>
    <p:sldId id="413" r:id="rId16"/>
    <p:sldId id="385" r:id="rId17"/>
    <p:sldId id="387" r:id="rId18"/>
    <p:sldId id="431" r:id="rId19"/>
    <p:sldId id="473" r:id="rId20"/>
    <p:sldId id="386" r:id="rId21"/>
    <p:sldId id="364" r:id="rId22"/>
    <p:sldId id="371" r:id="rId23"/>
    <p:sldId id="380" r:id="rId24"/>
    <p:sldId id="420" r:id="rId25"/>
    <p:sldId id="343" r:id="rId26"/>
    <p:sldId id="405" r:id="rId27"/>
    <p:sldId id="421" r:id="rId28"/>
    <p:sldId id="422" r:id="rId29"/>
    <p:sldId id="423" r:id="rId30"/>
    <p:sldId id="450" r:id="rId31"/>
    <p:sldId id="427" r:id="rId32"/>
    <p:sldId id="468" r:id="rId33"/>
    <p:sldId id="471" r:id="rId34"/>
    <p:sldId id="435" r:id="rId35"/>
    <p:sldId id="489" r:id="rId36"/>
    <p:sldId id="432" r:id="rId37"/>
    <p:sldId id="488" r:id="rId38"/>
    <p:sldId id="475" r:id="rId39"/>
    <p:sldId id="490" r:id="rId40"/>
    <p:sldId id="479" r:id="rId41"/>
    <p:sldId id="430" r:id="rId42"/>
    <p:sldId id="375" r:id="rId43"/>
    <p:sldId id="480" r:id="rId44"/>
    <p:sldId id="439" r:id="rId45"/>
    <p:sldId id="441" r:id="rId46"/>
    <p:sldId id="342" r:id="rId47"/>
    <p:sldId id="444" r:id="rId48"/>
    <p:sldId id="447" r:id="rId49"/>
    <p:sldId id="347" r:id="rId50"/>
    <p:sldId id="449" r:id="rId51"/>
    <p:sldId id="452" r:id="rId52"/>
    <p:sldId id="462" r:id="rId53"/>
    <p:sldId id="467" r:id="rId54"/>
    <p:sldId id="463" r:id="rId55"/>
    <p:sldId id="470" r:id="rId56"/>
    <p:sldId id="348" r:id="rId57"/>
    <p:sldId id="487" r:id="rId58"/>
    <p:sldId id="496" r:id="rId59"/>
    <p:sldId id="494" r:id="rId60"/>
    <p:sldId id="358" r:id="rId61"/>
    <p:sldId id="373" r:id="rId62"/>
    <p:sldId id="454" r:id="rId63"/>
    <p:sldId id="455" r:id="rId64"/>
    <p:sldId id="456" r:id="rId65"/>
    <p:sldId id="457" r:id="rId66"/>
    <p:sldId id="481" r:id="rId67"/>
    <p:sldId id="378" r:id="rId68"/>
    <p:sldId id="409" r:id="rId69"/>
    <p:sldId id="459" r:id="rId70"/>
    <p:sldId id="424" r:id="rId71"/>
    <p:sldId id="465" r:id="rId72"/>
    <p:sldId id="466" r:id="rId73"/>
    <p:sldId id="356" r:id="rId74"/>
    <p:sldId id="482" r:id="rId75"/>
    <p:sldId id="484" r:id="rId76"/>
    <p:sldId id="453" r:id="rId77"/>
    <p:sldId id="355" r:id="rId78"/>
    <p:sldId id="491" r:id="rId79"/>
    <p:sldId id="374" r:id="rId80"/>
    <p:sldId id="418" r:id="rId81"/>
    <p:sldId id="425" r:id="rId82"/>
    <p:sldId id="426" r:id="rId83"/>
    <p:sldId id="338" r:id="rId84"/>
    <p:sldId id="410" r:id="rId85"/>
    <p:sldId id="412" r:id="rId86"/>
    <p:sldId id="351" r:id="rId87"/>
    <p:sldId id="377" r:id="rId88"/>
    <p:sldId id="388" r:id="rId89"/>
    <p:sldId id="389" r:id="rId90"/>
    <p:sldId id="390" r:id="rId91"/>
    <p:sldId id="391" r:id="rId92"/>
    <p:sldId id="445" r:id="rId93"/>
    <p:sldId id="448" r:id="rId94"/>
    <p:sldId id="353" r:id="rId95"/>
    <p:sldId id="392" r:id="rId96"/>
    <p:sldId id="393" r:id="rId97"/>
    <p:sldId id="394" r:id="rId98"/>
    <p:sldId id="451" r:id="rId99"/>
    <p:sldId id="495" r:id="rId100"/>
    <p:sldId id="492" r:id="rId101"/>
    <p:sldId id="354" r:id="rId102"/>
    <p:sldId id="417" r:id="rId103"/>
    <p:sldId id="416" r:id="rId104"/>
    <p:sldId id="399" r:id="rId105"/>
    <p:sldId id="474" r:id="rId106"/>
    <p:sldId id="476" r:id="rId107"/>
    <p:sldId id="477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all Content" id="{4522ABA4-1844-46D5-B942-C0540B1A8ACA}">
          <p14:sldIdLst>
            <p14:sldId id="319"/>
            <p14:sldId id="277"/>
            <p14:sldId id="362"/>
            <p14:sldId id="379"/>
            <p14:sldId id="376"/>
            <p14:sldId id="403"/>
            <p14:sldId id="382"/>
            <p14:sldId id="395"/>
            <p14:sldId id="383"/>
            <p14:sldId id="396"/>
            <p14:sldId id="384"/>
            <p14:sldId id="413"/>
            <p14:sldId id="385"/>
            <p14:sldId id="387"/>
            <p14:sldId id="431"/>
            <p14:sldId id="473"/>
            <p14:sldId id="386"/>
            <p14:sldId id="364"/>
          </p14:sldIdLst>
        </p14:section>
        <p14:section name="Individual section - Dissanayake D.M.I.M." id="{D79BCFAD-B9EA-4674-846E-C490FC101704}">
          <p14:sldIdLst>
            <p14:sldId id="371"/>
            <p14:sldId id="380"/>
            <p14:sldId id="420"/>
            <p14:sldId id="343"/>
            <p14:sldId id="405"/>
            <p14:sldId id="421"/>
            <p14:sldId id="422"/>
            <p14:sldId id="423"/>
            <p14:sldId id="450"/>
            <p14:sldId id="427"/>
            <p14:sldId id="468"/>
            <p14:sldId id="471"/>
            <p14:sldId id="435"/>
            <p14:sldId id="489"/>
            <p14:sldId id="432"/>
            <p14:sldId id="488"/>
            <p14:sldId id="475"/>
            <p14:sldId id="490"/>
            <p14:sldId id="479"/>
            <p14:sldId id="430"/>
          </p14:sldIdLst>
        </p14:section>
        <p14:section name="Individual section - Hameed M.S." id="{B2858809-E337-44D9-9351-5E60870E816B}">
          <p14:sldIdLst>
            <p14:sldId id="375"/>
            <p14:sldId id="480"/>
            <p14:sldId id="439"/>
            <p14:sldId id="441"/>
            <p14:sldId id="342"/>
            <p14:sldId id="444"/>
            <p14:sldId id="447"/>
            <p14:sldId id="347"/>
            <p14:sldId id="449"/>
            <p14:sldId id="452"/>
            <p14:sldId id="462"/>
            <p14:sldId id="467"/>
            <p14:sldId id="463"/>
            <p14:sldId id="470"/>
            <p14:sldId id="348"/>
            <p14:sldId id="487"/>
            <p14:sldId id="496"/>
            <p14:sldId id="494"/>
            <p14:sldId id="358"/>
          </p14:sldIdLst>
        </p14:section>
        <p14:section name="Individual section - Jayasinghe D.T." id="{9316D244-4957-405D-ADFA-9D78C2F4675F}">
          <p14:sldIdLst>
            <p14:sldId id="373"/>
            <p14:sldId id="454"/>
            <p14:sldId id="455"/>
            <p14:sldId id="456"/>
            <p14:sldId id="457"/>
            <p14:sldId id="481"/>
            <p14:sldId id="378"/>
            <p14:sldId id="409"/>
            <p14:sldId id="459"/>
            <p14:sldId id="424"/>
            <p14:sldId id="465"/>
            <p14:sldId id="466"/>
            <p14:sldId id="356"/>
            <p14:sldId id="482"/>
            <p14:sldId id="484"/>
            <p14:sldId id="453"/>
            <p14:sldId id="355"/>
            <p14:sldId id="491"/>
          </p14:sldIdLst>
        </p14:section>
        <p14:section name="Individual section - Sakalasooriya S.A.H.A." id="{D7A40C0E-2B36-40D7-8709-F6F5E0AC9CA7}">
          <p14:sldIdLst>
            <p14:sldId id="374"/>
            <p14:sldId id="418"/>
            <p14:sldId id="425"/>
            <p14:sldId id="426"/>
            <p14:sldId id="338"/>
            <p14:sldId id="410"/>
            <p14:sldId id="412"/>
            <p14:sldId id="351"/>
            <p14:sldId id="377"/>
            <p14:sldId id="388"/>
            <p14:sldId id="389"/>
            <p14:sldId id="390"/>
            <p14:sldId id="391"/>
            <p14:sldId id="445"/>
            <p14:sldId id="448"/>
            <p14:sldId id="353"/>
            <p14:sldId id="392"/>
            <p14:sldId id="393"/>
            <p14:sldId id="394"/>
            <p14:sldId id="451"/>
            <p14:sldId id="495"/>
            <p14:sldId id="492"/>
            <p14:sldId id="354"/>
          </p14:sldIdLst>
        </p14:section>
        <p14:section name="Summary" id="{911D4B69-5E2D-4346-AB29-22C1810C2EA9}">
          <p14:sldIdLst>
            <p14:sldId id="417"/>
            <p14:sldId id="416"/>
            <p14:sldId id="399"/>
            <p14:sldId id="474"/>
            <p14:sldId id="476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8FF"/>
    <a:srgbClr val="FFFFFF"/>
    <a:srgbClr val="FF387C"/>
    <a:srgbClr val="D35230"/>
    <a:srgbClr val="7AFFF2"/>
    <a:srgbClr val="388E3C"/>
    <a:srgbClr val="DF7B29"/>
    <a:srgbClr val="181717"/>
    <a:srgbClr val="BB5C5C"/>
    <a:srgbClr val="7B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9BC78-C936-420C-8189-D45C2E49CE51}" v="18895" dt="2022-02-10T15:24:09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handoutMaster" Target="handoutMasters/handoutMaster1.xml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6:49:11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17 24575,'42'-1'0,"-24"0"0,-1 0 0,1 2 0,-1 0 0,1 0 0,-1 2 0,34 9 0,-49-12 0,-1 1 0,0-1 0,1 1 0,-1 0 0,1-1 0,-1 1 0,0 0 0,0 0 0,0 0 0,1-1 0,-1 1 0,0 1 0,0-1 0,1 2 0,-2-3 0,0 1 0,0-1 0,0 1 0,0-1 0,0 0 0,0 1 0,0-1 0,0 1 0,0-1 0,0 0 0,0 1 0,0-1 0,0 1 0,0-1 0,-1 0 0,1 1 0,0-1 0,0 1 0,-1-1 0,1 0 0,0 1 0,0-1 0,-1 0 0,1 0 0,0 1 0,-1-1 0,1 0 0,0 0 0,-1 1 0,0-1 0,-3 2 0,-1 0 0,1 0 0,-1-1 0,1 1 0,-1-1 0,1 0 0,-7 0 0,-68-1 0,63-1 0,0 0 0,0 1 0,-1 1 0,1 1 0,0 0 0,-20 5 0,27-2 0,10-2 0,19 3 0,29-3 0,-15-1 0,50 9 0,6 2 0,-183-13 0,-41-2 0,132 2 0,0 0 0,0 0 0,0 0 0,0-1 0,0 1 0,0-1 0,0 1 0,0-1 0,0 0 0,1 0 0,-1 0 0,0 0 0,0 0 0,1 0 0,-3-2 0,4 2 0,-1 0 0,1 0 0,-1 0 0,1 0 0,0 0 0,0 0 0,-1 0 0,1 0 0,0 0 0,0 0 0,0 0 0,0 0 0,0 0 0,0 0 0,1 0 0,-1 0 0,0 0 0,0 0 0,1 0 0,-1 0 0,1 0 0,-1 0 0,1 0 0,-1 0 0,1 0 0,-1 0 0,1 1 0,0-1 0,0 0 0,1-1 0,6-8-195,1 1 0,1 0 0,0 1 0,0 0 0,0 0 0,13-6 0,-3 3-6631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6:49:13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1 24575,'-5'0'0,"-6"0"0,-5 0 0,0 4 0,-2 2 0,-2 0 0,7-2 0,9-1 0,11-1 0,8-1 0,6 0 0,0-1-8191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875B-86E9-4094-BB54-E159B64D5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8D35EE-D0E8-4C47-844E-0EC1C59E2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00481-4FF4-4974-A227-F1419D4F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7D2A8-20CD-4A15-B4F5-43467CD7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D25D-252C-4B8D-BCD4-584D0332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619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8417D-2383-45B1-8207-68F13866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B0120-FA50-4074-9A63-9B53275E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1DF7-CEEA-4072-B8FB-5B53D3E6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D959297E-39B3-41AB-B8F1-530336371BE2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二等辺三角形 10">
            <a:extLst>
              <a:ext uri="{FF2B5EF4-FFF2-40B4-BE49-F238E27FC236}">
                <a16:creationId xmlns:a16="http://schemas.microsoft.com/office/drawing/2014/main" id="{D687672E-C45F-48A1-8CBB-7C871311D9C8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1599BD-8531-4166-888D-EB0BD35889CD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A4A8-CA9A-4882-A06F-6410E040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7B863-3A89-4D0C-BE3D-7A88CC72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C6574-1A38-427E-8578-7A6DF0465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929B9-5F4F-476A-88F8-B8215B62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B97D7-7AA8-4FA8-9211-8C0C4898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3A411-58B4-4805-B216-575D73E0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37432C0D-C010-4EE1-A8FE-EC2AC8D7340F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二等辺三角形 9">
            <a:extLst>
              <a:ext uri="{FF2B5EF4-FFF2-40B4-BE49-F238E27FC236}">
                <a16:creationId xmlns:a16="http://schemas.microsoft.com/office/drawing/2014/main" id="{A24A3F57-1676-4B9F-843D-72FA8E09367B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E96DC448-7F71-408D-B312-F6C666E0C509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4088646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2E83-0D0F-4AB7-A3C9-41590762B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02202-88AC-4217-B98F-4A5AAE05D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5943B-F9BE-4C46-8451-8DCC87179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26711-8966-42D9-A553-F5B992E2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8B6B2-0CE8-4A9C-AE1F-19E4C18E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14A1C-9EB7-490A-B49F-1F089AEE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97E51492-4500-42CA-BE11-A56B62C9DCD4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052045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A63B-3147-4AC3-AD5B-BEF82FF1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B912B-4A89-4C8C-A78C-959DC5F97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856A6-D3B3-4CBA-A161-F780FFF5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83BED-295B-48C9-838B-EA34DCB0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96A7-5F7F-4776-A14E-1AE5C19D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19EF3917-19B1-44E9-91C1-AA49C98534F3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485952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CBA06-F664-4E01-9B58-EE92C22E5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7A95A-14F0-4B5A-8AD1-94900055B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DFDFB-4E7D-49DC-A619-4694E025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98ACF-6267-4D1E-ADCB-47A109B6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ACE94-5CC1-4064-9304-B7F6B407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9CD208C7-4BB3-403E-8D76-51F91F510223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48AE7336-5DAE-4FD1-B490-39CBE6AE083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3764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74C7-6141-4176-8E50-504EAD7F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FEA7-05CA-4B33-9E9F-C49E6464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570A9-2067-4537-91AC-DDBFD4F4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F6BF-6EC0-4D78-A1A5-3705B78A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8C649-FC1D-44B0-A693-EE4924DB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8419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FDB14-78CE-4BFD-A4E4-32E26615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87416-A37F-42D0-87BB-141AEA2C605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IT19064932</a:t>
            </a:r>
            <a:r>
              <a:rPr lang="en-US" sz="1800">
                <a:solidFill>
                  <a:schemeClr val="tx1"/>
                </a:solidFill>
              </a:rPr>
              <a:t>  | </a:t>
            </a:r>
            <a:r>
              <a:rPr lang="en-US" sz="1800" b="1">
                <a:solidFill>
                  <a:schemeClr val="tx1"/>
                </a:solidFill>
              </a:rPr>
              <a:t>Hameed M.S.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2022-056</a:t>
            </a:r>
          </a:p>
        </p:txBody>
      </p:sp>
    </p:spTree>
    <p:extLst>
      <p:ext uri="{BB962C8B-B14F-4D97-AF65-F5344CB8AC3E}">
        <p14:creationId xmlns:p14="http://schemas.microsoft.com/office/powerpoint/2010/main" val="331982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FDB14-78CE-4BFD-A4E4-32E26615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87416-A37F-42D0-87BB-141AEA2C605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IT19075754</a:t>
            </a:r>
            <a:r>
              <a:rPr lang="en-US" sz="1800">
                <a:solidFill>
                  <a:schemeClr val="tx1"/>
                </a:solidFill>
              </a:rPr>
              <a:t>  | </a:t>
            </a:r>
            <a:r>
              <a:rPr lang="en-US" sz="1800" b="1">
                <a:solidFill>
                  <a:schemeClr val="tx1"/>
                </a:solidFill>
              </a:rPr>
              <a:t>Jayasinghe D.T.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2022-056</a:t>
            </a:r>
          </a:p>
        </p:txBody>
      </p:sp>
    </p:spTree>
    <p:extLst>
      <p:ext uri="{BB962C8B-B14F-4D97-AF65-F5344CB8AC3E}">
        <p14:creationId xmlns:p14="http://schemas.microsoft.com/office/powerpoint/2010/main" val="78893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FDB14-78CE-4BFD-A4E4-32E26615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87416-A37F-42D0-87BB-141AEA2C605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IT19051208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 sz="1800" b="1">
                <a:solidFill>
                  <a:schemeClr val="tx1"/>
                </a:solidFill>
              </a:rPr>
              <a:t>Sakalasooriya S.A.H.A..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2022-056</a:t>
            </a:r>
          </a:p>
        </p:txBody>
      </p:sp>
    </p:spTree>
    <p:extLst>
      <p:ext uri="{BB962C8B-B14F-4D97-AF65-F5344CB8AC3E}">
        <p14:creationId xmlns:p14="http://schemas.microsoft.com/office/powerpoint/2010/main" val="193033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FDB14-78CE-4BFD-A4E4-32E26615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87416-A37F-42D0-87BB-141AEA2C605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IT19069432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 sz="1800" b="1">
                <a:solidFill>
                  <a:schemeClr val="tx1"/>
                </a:solidFill>
              </a:rPr>
              <a:t>Dissanayake D.M.I.M.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2022-056</a:t>
            </a:r>
          </a:p>
        </p:txBody>
      </p:sp>
    </p:spTree>
    <p:extLst>
      <p:ext uri="{BB962C8B-B14F-4D97-AF65-F5344CB8AC3E}">
        <p14:creationId xmlns:p14="http://schemas.microsoft.com/office/powerpoint/2010/main" val="747887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B2EB-981B-4AD4-BFBF-C1DA43F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3944-53FC-4E08-918E-A9E5EE81D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DA2C5-08E9-480C-9BE2-D43DF67F0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CD330-9B0A-4F7C-A6B2-20C83F03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9FC2F-A340-46BB-B2CA-B35ADAD6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EDD65-4F37-4685-B3C0-A04A4E43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0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A3AD-73FC-4FF4-989A-746882BA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0DC39-3FF1-4684-8ED8-43EE76189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A5D6E-DB39-4F56-942D-598E0CFDE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D8EC2-04D0-4331-8517-49B5CEE8B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30090-3BF7-45AB-AAEF-020A3BAD8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F97F6-F9AF-4F62-945D-A654A38D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FE65A-5CE9-4EDA-B377-E8CCE741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13279-8FF1-46AA-A0A2-E92C32F3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9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6B92-5AB6-4DC9-B8A0-C8A48A03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D26C3-8133-4845-B830-378BB706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6CA24-DEE2-4982-B733-7972619C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B1A54-43D6-4B94-8249-9583EA59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3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261A74-70D3-4F3C-89CF-0D8C19C259BB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73DA18-22EE-45C0-8956-FBA2FCE1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7DCB9-E4F3-4C50-8EF4-6DB4EF3ED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F17F1-C4FC-4ACA-994A-C7C6C6B60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56A54-8BCC-4E3E-A379-A1508CBBA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2B38F-BC26-49D9-8F26-C2EF824E3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F6D2D0-6905-47E7-BA03-2B27F500B411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836D3B76-CE69-439C-84CA-82A1B7F212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75829-0CED-4357-94CB-B9147C42131C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>
                <a:solidFill>
                  <a:schemeClr val="tx1"/>
                </a:solidFill>
              </a:rPr>
              <a:t>2/10/2022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9" r:id="rId3"/>
    <p:sldLayoutId id="2147483690" r:id="rId4"/>
    <p:sldLayoutId id="2147483691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4938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004.09936" TargetMode="External"/><Relationship Id="rId4" Type="http://schemas.openxmlformats.org/officeDocument/2006/relationships/hyperlink" Target="https://arxiv.org/abs/1705.078744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7.gif"/><Relationship Id="rId7" Type="http://schemas.openxmlformats.org/officeDocument/2006/relationships/customXml" Target="../ink/ink2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customXml" Target="../ink/ink1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asa.com/docs/rasa-x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packs.net/free-icon/bulb-3662.html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www.iconpacks.net/free-icon/bulb-3662.html" TargetMode="External"/><Relationship Id="rId7" Type="http://schemas.openxmlformats.org/officeDocument/2006/relationships/hyperlink" Target="http://indymoves.org/sinhala-akuru-worksheets-for-kids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jpeg"/><Relationship Id="rId5" Type="http://schemas.openxmlformats.org/officeDocument/2006/relationships/hyperlink" Target="https://www.wikizero.com/en/Keyboard_layout" TargetMode="External"/><Relationship Id="rId10" Type="http://schemas.openxmlformats.org/officeDocument/2006/relationships/hyperlink" Target="https://www.goodfreephotos.com/vector-images/blue-robot-vector-art.png.php" TargetMode="External"/><Relationship Id="rId4" Type="http://schemas.openxmlformats.org/officeDocument/2006/relationships/image" Target="../media/image102.png"/><Relationship Id="rId9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367353" TargetMode="External"/><Relationship Id="rId2" Type="http://schemas.openxmlformats.org/officeDocument/2006/relationships/hyperlink" Target="https://ieeexplore.ieee.org/document/906329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3" Type="http://schemas.openxmlformats.org/officeDocument/2006/relationships/hyperlink" Target="https://aclanthology.org/E12-2021.pdf" TargetMode="External"/><Relationship Id="rId7" Type="http://schemas.openxmlformats.org/officeDocument/2006/relationships/hyperlink" Target="https://spacy.io/api/data-formats" TargetMode="External"/><Relationship Id="rId2" Type="http://schemas.openxmlformats.org/officeDocument/2006/relationships/hyperlink" Target="https://arxiv.org/pdf/2112.06724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pacy.io/styleguide" TargetMode="External"/><Relationship Id="rId5" Type="http://schemas.openxmlformats.org/officeDocument/2006/relationships/hyperlink" Target="https://aclanthology.org/P18-4006.pdf" TargetMode="External"/><Relationship Id="rId4" Type="http://schemas.openxmlformats.org/officeDocument/2006/relationships/hyperlink" Target="https://www.jstor.org/stable/42636386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91463-7B9B-49FF-9113-A909D55FBEAA}"/>
              </a:ext>
            </a:extLst>
          </p:cNvPr>
          <p:cNvGrpSpPr/>
          <p:nvPr/>
        </p:nvGrpSpPr>
        <p:grpSpPr>
          <a:xfrm flipV="1">
            <a:off x="2595717" y="4921574"/>
            <a:ext cx="2006764" cy="1111052"/>
            <a:chOff x="3518592" y="484030"/>
            <a:chExt cx="1940188" cy="111105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4903734-9B19-41CD-9FD2-008428DB64EF}"/>
                </a:ext>
              </a:extLst>
            </p:cNvPr>
            <p:cNvSpPr/>
            <p:nvPr/>
          </p:nvSpPr>
          <p:spPr>
            <a:xfrm>
              <a:off x="3518592" y="484030"/>
              <a:ext cx="1940188" cy="8100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8FED6B11-C6D6-4074-9DDE-D23F1A03E571}"/>
                </a:ext>
              </a:extLst>
            </p:cNvPr>
            <p:cNvSpPr/>
            <p:nvPr/>
          </p:nvSpPr>
          <p:spPr>
            <a:xfrm rot="5021986">
              <a:off x="3702511" y="1055384"/>
              <a:ext cx="570164" cy="509232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3910" y="1013952"/>
            <a:ext cx="7349784" cy="3820913"/>
          </a:xfrm>
        </p:spPr>
        <p:txBody>
          <a:bodyPr>
            <a:no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Enhancing</a:t>
            </a:r>
            <a:br>
              <a:rPr lang="en-US" sz="4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 b="1">
                <a:solidFill>
                  <a:srgbClr val="8DF24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Conversational AI </a:t>
            </a:r>
            <a:br>
              <a:rPr lang="en-US" sz="4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 b="1">
                <a:solidFill>
                  <a:srgbClr val="8DF24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Model Performance </a:t>
            </a:r>
            <a:br>
              <a:rPr lang="en-US" sz="4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and</a:t>
            </a:r>
            <a:r>
              <a:rPr lang="en-US" sz="4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4800" b="1">
                <a:solidFill>
                  <a:srgbClr val="8DF24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Explainability</a:t>
            </a:r>
            <a:r>
              <a:rPr lang="en-US" sz="4800">
                <a:solidFill>
                  <a:srgbClr val="8DF24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 sz="4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en-US" sz="4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4800" b="1">
                <a:solidFill>
                  <a:srgbClr val="00B05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Sinhala-English</a:t>
            </a:r>
            <a:r>
              <a:rPr lang="en-US" sz="48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44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Bilingual Speakers</a:t>
            </a:r>
            <a:endParaRPr lang="en-US" sz="4800" b="1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8675" y="5457438"/>
            <a:ext cx="1695002" cy="449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b="1">
                <a:solidFill>
                  <a:schemeClr val="bg1"/>
                </a:solidFill>
                <a:effectLst/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2022-056</a:t>
            </a:r>
            <a:endParaRPr lang="en-US" b="1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9AC216F-B756-4378-845F-C59A9AF38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61" b="91843" l="10000" r="90000">
                        <a14:foregroundMark x1="31628" y1="40030" x2="78290" y2="30983"/>
                        <a14:foregroundMark x1="78641" y1="32351" x2="64186" y2="37915"/>
                        <a14:foregroundMark x1="64186" y1="37915" x2="63837" y2="37915"/>
                        <a14:foregroundMark x1="64767" y1="38218" x2="33953" y2="32477"/>
                        <a14:foregroundMark x1="42093" y1="30514" x2="53953" y2="27644"/>
                        <a14:foregroundMark x1="53953" y1="27644" x2="40349" y2="27341"/>
                        <a14:foregroundMark x1="40349" y1="27341" x2="47791" y2="27644"/>
                        <a14:foregroundMark x1="47791" y1="27644" x2="40233" y2="32175"/>
                        <a14:foregroundMark x1="40233" y1="32175" x2="29651" y2="33233"/>
                        <a14:foregroundMark x1="29651" y1="33233" x2="41279" y2="24622"/>
                        <a14:foregroundMark x1="40233" y1="23263" x2="42093" y2="24471"/>
                        <a14:foregroundMark x1="59186" y1="14653" x2="49884" y2="8912"/>
                        <a14:foregroundMark x1="46860" y1="85650" x2="48721" y2="91843"/>
                        <a14:backgroundMark x1="82907" y1="28248" x2="87326" y2="36103"/>
                        <a14:backgroundMark x1="80581" y1="29758" x2="81395" y2="32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51" r="12096"/>
          <a:stretch/>
        </p:blipFill>
        <p:spPr>
          <a:xfrm>
            <a:off x="373626" y="1635027"/>
            <a:ext cx="3224980" cy="33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8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849C5A1-2753-40DD-B3A7-5BBBB0C4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 Brief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Comparison</a:t>
            </a:r>
          </a:p>
        </p:txBody>
      </p:sp>
      <p:graphicFrame>
        <p:nvGraphicFramePr>
          <p:cNvPr id="8" name="Table 14">
            <a:extLst>
              <a:ext uri="{FF2B5EF4-FFF2-40B4-BE49-F238E27FC236}">
                <a16:creationId xmlns:a16="http://schemas.microsoft.com/office/drawing/2014/main" id="{EAA9F9DF-C471-44C4-A642-BC41E531A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788951"/>
              </p:ext>
            </p:extLst>
          </p:nvPr>
        </p:nvGraphicFramePr>
        <p:xfrm>
          <a:off x="763952" y="1954159"/>
          <a:ext cx="10683252" cy="38949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0542">
                  <a:extLst>
                    <a:ext uri="{9D8B030D-6E8A-4147-A177-3AD203B41FA5}">
                      <a16:colId xmlns:a16="http://schemas.microsoft.com/office/drawing/2014/main" val="2826958238"/>
                    </a:ext>
                  </a:extLst>
                </a:gridCol>
                <a:gridCol w="1780542">
                  <a:extLst>
                    <a:ext uri="{9D8B030D-6E8A-4147-A177-3AD203B41FA5}">
                      <a16:colId xmlns:a16="http://schemas.microsoft.com/office/drawing/2014/main" val="32724516"/>
                    </a:ext>
                  </a:extLst>
                </a:gridCol>
                <a:gridCol w="2034268">
                  <a:extLst>
                    <a:ext uri="{9D8B030D-6E8A-4147-A177-3AD203B41FA5}">
                      <a16:colId xmlns:a16="http://schemas.microsoft.com/office/drawing/2014/main" val="3825601868"/>
                    </a:ext>
                  </a:extLst>
                </a:gridCol>
                <a:gridCol w="1526816">
                  <a:extLst>
                    <a:ext uri="{9D8B030D-6E8A-4147-A177-3AD203B41FA5}">
                      <a16:colId xmlns:a16="http://schemas.microsoft.com/office/drawing/2014/main" val="2533280549"/>
                    </a:ext>
                  </a:extLst>
                </a:gridCol>
                <a:gridCol w="1780542">
                  <a:extLst>
                    <a:ext uri="{9D8B030D-6E8A-4147-A177-3AD203B41FA5}">
                      <a16:colId xmlns:a16="http://schemas.microsoft.com/office/drawing/2014/main" val="158974636"/>
                    </a:ext>
                  </a:extLst>
                </a:gridCol>
                <a:gridCol w="1780542">
                  <a:extLst>
                    <a:ext uri="{9D8B030D-6E8A-4147-A177-3AD203B41FA5}">
                      <a16:colId xmlns:a16="http://schemas.microsoft.com/office/drawing/2014/main" val="1320167381"/>
                    </a:ext>
                  </a:extLst>
                </a:gridCol>
              </a:tblGrid>
              <a:tr h="114061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Tool / Research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Integrated Explainable AI Support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Integrated Code-less Data Improvement</a:t>
                      </a:r>
                    </a:p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Model Evaluation Expertise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Equivalent Token Mapping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Entity Annotation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087057"/>
                  </a:ext>
                </a:extLst>
              </a:tr>
              <a:tr h="6141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Rasa Open Source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ML Expert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Manual, one by one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00440"/>
                  </a:ext>
                </a:extLst>
              </a:tr>
              <a:tr h="114061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DialogFlow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Yes, Cloud based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Only Analytics. No Model Evaluation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Automated Expansion,</a:t>
                      </a:r>
                    </a:p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Fuzzy Matching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59879"/>
                  </a:ext>
                </a:extLst>
              </a:tr>
              <a:tr h="87739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Sally (This Research)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None ML Expert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Variation Matching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743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256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96B3BF-4543-4E9C-B9D7-01752F2E261C}"/>
              </a:ext>
            </a:extLst>
          </p:cNvPr>
          <p:cNvSpPr/>
          <p:nvPr/>
        </p:nvSpPr>
        <p:spPr>
          <a:xfrm>
            <a:off x="6351639" y="506197"/>
            <a:ext cx="5261240" cy="246560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B7DCBB-5188-4EFE-9B4A-8D00C1DF134F}"/>
              </a:ext>
            </a:extLst>
          </p:cNvPr>
          <p:cNvSpPr/>
          <p:nvPr/>
        </p:nvSpPr>
        <p:spPr>
          <a:xfrm>
            <a:off x="579121" y="506197"/>
            <a:ext cx="5261240" cy="246560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5C376D-EB54-4C6F-B40E-432962CCECCE}"/>
              </a:ext>
            </a:extLst>
          </p:cNvPr>
          <p:cNvSpPr/>
          <p:nvPr/>
        </p:nvSpPr>
        <p:spPr>
          <a:xfrm>
            <a:off x="579121" y="3429000"/>
            <a:ext cx="11033757" cy="246560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415E391-A1D3-4880-B671-12F44F73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925" y="1635760"/>
            <a:ext cx="1930401" cy="914400"/>
          </a:xfrm>
        </p:spPr>
        <p:txBody>
          <a:bodyPr>
            <a:normAutofit/>
          </a:bodyPr>
          <a:lstStyle/>
          <a:p>
            <a:pPr algn="l"/>
            <a:r>
              <a:rPr lang="en-US" sz="5400" b="1">
                <a:solidFill>
                  <a:srgbClr val="D35230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DEMO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2D2DE8-4BBE-49C1-9D6C-DAB4C924ED30}"/>
              </a:ext>
            </a:extLst>
          </p:cNvPr>
          <p:cNvSpPr txBox="1">
            <a:spLocks/>
          </p:cNvSpPr>
          <p:nvPr/>
        </p:nvSpPr>
        <p:spPr>
          <a:xfrm>
            <a:off x="914400" y="2291080"/>
            <a:ext cx="1930400" cy="576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PACKAGE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F5FFED-F50B-465B-93F4-299C59E1698F}"/>
              </a:ext>
            </a:extLst>
          </p:cNvPr>
          <p:cNvSpPr txBox="1">
            <a:spLocks/>
          </p:cNvSpPr>
          <p:nvPr/>
        </p:nvSpPr>
        <p:spPr>
          <a:xfrm>
            <a:off x="824925" y="3968013"/>
            <a:ext cx="2109349" cy="944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00" b="1">
                <a:solidFill>
                  <a:srgbClr val="FF387C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CaaS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8DE1560-B4EF-416E-8CFE-46743C01C68C}"/>
              </a:ext>
            </a:extLst>
          </p:cNvPr>
          <p:cNvSpPr txBox="1">
            <a:spLocks/>
          </p:cNvSpPr>
          <p:nvPr/>
        </p:nvSpPr>
        <p:spPr>
          <a:xfrm>
            <a:off x="914400" y="4653076"/>
            <a:ext cx="1930400" cy="576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PACKAGES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0354923-5076-4586-8F38-370CF4959D21}"/>
              </a:ext>
            </a:extLst>
          </p:cNvPr>
          <p:cNvSpPr txBox="1">
            <a:spLocks/>
          </p:cNvSpPr>
          <p:nvPr/>
        </p:nvSpPr>
        <p:spPr>
          <a:xfrm>
            <a:off x="6607601" y="1300480"/>
            <a:ext cx="1788160" cy="126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>
                <a:solidFill>
                  <a:srgbClr val="FFC000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ON PREM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54F6553-D28F-45E8-BB8A-22352B55CC6E}"/>
              </a:ext>
            </a:extLst>
          </p:cNvPr>
          <p:cNvSpPr txBox="1">
            <a:spLocks/>
          </p:cNvSpPr>
          <p:nvPr/>
        </p:nvSpPr>
        <p:spPr>
          <a:xfrm>
            <a:off x="6638081" y="2261870"/>
            <a:ext cx="1930400" cy="576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PACKAGE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F400D7B-49CA-44AF-BD42-A45AE05DFF3D}"/>
              </a:ext>
            </a:extLst>
          </p:cNvPr>
          <p:cNvSpPr/>
          <p:nvPr/>
        </p:nvSpPr>
        <p:spPr>
          <a:xfrm>
            <a:off x="2813499" y="3616960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CA9312B-850C-4398-875B-98814980E372}"/>
              </a:ext>
            </a:extLst>
          </p:cNvPr>
          <p:cNvSpPr txBox="1">
            <a:spLocks/>
          </p:cNvSpPr>
          <p:nvPr/>
        </p:nvSpPr>
        <p:spPr>
          <a:xfrm>
            <a:off x="3115841" y="3713480"/>
            <a:ext cx="1930402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229CFD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STARTER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5026C9F9-CFE7-4AD5-AD1A-65FAF86BC47B}"/>
              </a:ext>
            </a:extLst>
          </p:cNvPr>
          <p:cNvSpPr txBox="1">
            <a:spLocks/>
          </p:cNvSpPr>
          <p:nvPr/>
        </p:nvSpPr>
        <p:spPr>
          <a:xfrm>
            <a:off x="3115840" y="4175893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$ 9.99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Month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49881E3-497F-4B23-872A-4DBD76940413}"/>
              </a:ext>
            </a:extLst>
          </p:cNvPr>
          <p:cNvSpPr txBox="1">
            <a:spLocks/>
          </p:cNvSpPr>
          <p:nvPr/>
        </p:nvSpPr>
        <p:spPr>
          <a:xfrm>
            <a:off x="3023749" y="4563745"/>
            <a:ext cx="2022493" cy="944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20 Intents/Question Categories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 API Integrations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No Bot Analytics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Unlimited CDD Improvements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B8160A9-B458-405E-87B3-CA3675090A99}"/>
              </a:ext>
            </a:extLst>
          </p:cNvPr>
          <p:cNvSpPr/>
          <p:nvPr/>
        </p:nvSpPr>
        <p:spPr>
          <a:xfrm>
            <a:off x="8712036" y="3616960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B647CFA-319B-48E4-970E-5BA56FC21B64}"/>
              </a:ext>
            </a:extLst>
          </p:cNvPr>
          <p:cNvSpPr txBox="1">
            <a:spLocks/>
          </p:cNvSpPr>
          <p:nvPr/>
        </p:nvSpPr>
        <p:spPr>
          <a:xfrm>
            <a:off x="9042072" y="3713480"/>
            <a:ext cx="1930402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229CFD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GENIUS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2C2FA2E1-D0A9-42BD-B6BC-2D2C9BD8883B}"/>
              </a:ext>
            </a:extLst>
          </p:cNvPr>
          <p:cNvSpPr txBox="1">
            <a:spLocks/>
          </p:cNvSpPr>
          <p:nvPr/>
        </p:nvSpPr>
        <p:spPr>
          <a:xfrm>
            <a:off x="9042071" y="4175893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$ 49.99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Month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37BDFFF-1AB5-4039-B44D-4E45CFE08A74}"/>
              </a:ext>
            </a:extLst>
          </p:cNvPr>
          <p:cNvSpPr txBox="1">
            <a:spLocks/>
          </p:cNvSpPr>
          <p:nvPr/>
        </p:nvSpPr>
        <p:spPr>
          <a:xfrm>
            <a:off x="8949980" y="4563745"/>
            <a:ext cx="2022493" cy="944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400 Intents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200 API Integrations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Analytics Included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CDD + ML Packages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A60A3F7-7B9C-4624-BCA6-3361E1ED4E83}"/>
              </a:ext>
            </a:extLst>
          </p:cNvPr>
          <p:cNvSpPr/>
          <p:nvPr/>
        </p:nvSpPr>
        <p:spPr>
          <a:xfrm>
            <a:off x="5748917" y="3608367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4F8BAD8-D7C1-4F73-8BB2-60EBB8D73DCD}"/>
              </a:ext>
            </a:extLst>
          </p:cNvPr>
          <p:cNvSpPr txBox="1">
            <a:spLocks/>
          </p:cNvSpPr>
          <p:nvPr/>
        </p:nvSpPr>
        <p:spPr>
          <a:xfrm>
            <a:off x="6078953" y="3704887"/>
            <a:ext cx="1930402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229CFD"/>
                </a:solidFill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PRO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203B387-8A31-4FEE-8DFC-D6ED91AF5506}"/>
              </a:ext>
            </a:extLst>
          </p:cNvPr>
          <p:cNvSpPr txBox="1">
            <a:spLocks/>
          </p:cNvSpPr>
          <p:nvPr/>
        </p:nvSpPr>
        <p:spPr>
          <a:xfrm>
            <a:off x="6078952" y="4167300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$ 34.99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Month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02F55C0-0D09-46B4-915B-F1EF0A0FC9A8}"/>
              </a:ext>
            </a:extLst>
          </p:cNvPr>
          <p:cNvSpPr txBox="1">
            <a:spLocks/>
          </p:cNvSpPr>
          <p:nvPr/>
        </p:nvSpPr>
        <p:spPr>
          <a:xfrm>
            <a:off x="5986861" y="4555152"/>
            <a:ext cx="2117209" cy="944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180 Intents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110 API Integrations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Analytics Included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CDD + Sinhala Entity Annotating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69A7B32-7E57-4458-83D5-76A9685DE161}"/>
              </a:ext>
            </a:extLst>
          </p:cNvPr>
          <p:cNvSpPr/>
          <p:nvPr/>
        </p:nvSpPr>
        <p:spPr>
          <a:xfrm>
            <a:off x="3115840" y="691857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44A0D92-CA77-4C10-998F-CE0ED44F12D2}"/>
              </a:ext>
            </a:extLst>
          </p:cNvPr>
          <p:cNvSpPr txBox="1">
            <a:spLocks/>
          </p:cNvSpPr>
          <p:nvPr/>
        </p:nvSpPr>
        <p:spPr>
          <a:xfrm>
            <a:off x="3389509" y="1125958"/>
            <a:ext cx="2022493" cy="1209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10 Intents/Question Categories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 API Integrations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Analytics Included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Unlimited CDD Improvements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50E2BF3-4287-449F-88AF-47FDE4F3B2FB}"/>
              </a:ext>
            </a:extLst>
          </p:cNvPr>
          <p:cNvSpPr/>
          <p:nvPr/>
        </p:nvSpPr>
        <p:spPr>
          <a:xfrm>
            <a:off x="8864436" y="691857"/>
            <a:ext cx="2535084" cy="2089417"/>
          </a:xfrm>
          <a:prstGeom prst="roundRect">
            <a:avLst>
              <a:gd name="adj" fmla="val 6402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DAF68A8-E685-4FD0-8A8A-160BFD389D0D}"/>
              </a:ext>
            </a:extLst>
          </p:cNvPr>
          <p:cNvSpPr txBox="1">
            <a:spLocks/>
          </p:cNvSpPr>
          <p:nvPr/>
        </p:nvSpPr>
        <p:spPr>
          <a:xfrm>
            <a:off x="9173486" y="1161134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$ 199.99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One Time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2FE0B9E0-535A-4FE3-8ACD-8CC088434B24}"/>
              </a:ext>
            </a:extLst>
          </p:cNvPr>
          <p:cNvSpPr txBox="1">
            <a:spLocks/>
          </p:cNvSpPr>
          <p:nvPr/>
        </p:nvSpPr>
        <p:spPr>
          <a:xfrm>
            <a:off x="9080083" y="1548987"/>
            <a:ext cx="2117209" cy="686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 Free Maintenance.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($9.99 per additional call)</a:t>
            </a:r>
          </a:p>
          <a:p>
            <a:pPr algn="l"/>
            <a:r>
              <a:rPr lang="en-US" sz="12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Analytics + CDD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BB65A170-237E-47CE-8572-F478A7027372}"/>
              </a:ext>
            </a:extLst>
          </p:cNvPr>
          <p:cNvSpPr txBox="1">
            <a:spLocks/>
          </p:cNvSpPr>
          <p:nvPr/>
        </p:nvSpPr>
        <p:spPr>
          <a:xfrm>
            <a:off x="3435554" y="1052626"/>
            <a:ext cx="1930402" cy="360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Free for</a:t>
            </a:r>
            <a:r>
              <a:rPr lang="en-US" sz="16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 1 </a:t>
            </a:r>
            <a:r>
              <a:rPr lang="en-US" sz="1400">
                <a:latin typeface="Bahnschrift SemiBold SemiConden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Month</a:t>
            </a:r>
            <a:endParaRPr lang="en-US" sz="1600">
              <a:latin typeface="Bahnschrift SemiBold SemiConden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65C8F908-F9F7-4A49-B70F-04D007EEB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300" y="3040447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C236B6B-5108-4F24-9826-756CD118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10" y="706120"/>
            <a:ext cx="914400" cy="914400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FE937200-0A8F-4283-A3C3-77EEE537E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02" y="233082"/>
            <a:ext cx="823618" cy="82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05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Budget Plan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637B8C6-38BD-43B7-AFAA-74CA343B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21" y="2967021"/>
            <a:ext cx="923958" cy="9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28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5CC443-4DFA-4244-808A-2E36E7C846DA}"/>
              </a:ext>
            </a:extLst>
          </p:cNvPr>
          <p:cNvSpPr/>
          <p:nvPr/>
        </p:nvSpPr>
        <p:spPr>
          <a:xfrm>
            <a:off x="1684278" y="43622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Component Name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9222AC-3FB7-4E2A-AFAF-EB7B3B7BBB1A}"/>
              </a:ext>
            </a:extLst>
          </p:cNvPr>
          <p:cNvSpPr/>
          <p:nvPr/>
        </p:nvSpPr>
        <p:spPr>
          <a:xfrm>
            <a:off x="3467678" y="436221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Individual Item Price (LKR)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05328A-1469-4DF1-B941-D8D19BD0B1FF}"/>
              </a:ext>
            </a:extLst>
          </p:cNvPr>
          <p:cNvSpPr/>
          <p:nvPr/>
        </p:nvSpPr>
        <p:spPr>
          <a:xfrm>
            <a:off x="5251078" y="436221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Number of Items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A05550-BF36-413D-B89C-55C1B062ECB7}"/>
              </a:ext>
            </a:extLst>
          </p:cNvPr>
          <p:cNvSpPr/>
          <p:nvPr/>
        </p:nvSpPr>
        <p:spPr>
          <a:xfrm>
            <a:off x="7034478" y="436220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Duration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3AFA19-A496-48D3-ACEB-78881D9AC177}"/>
              </a:ext>
            </a:extLst>
          </p:cNvPr>
          <p:cNvSpPr/>
          <p:nvPr/>
        </p:nvSpPr>
        <p:spPr>
          <a:xfrm>
            <a:off x="8817878" y="436220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Total Item Price (LKR)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C5AB88-43A3-449A-B314-670013237394}"/>
              </a:ext>
            </a:extLst>
          </p:cNvPr>
          <p:cNvSpPr/>
          <p:nvPr/>
        </p:nvSpPr>
        <p:spPr>
          <a:xfrm>
            <a:off x="1684278" y="1328909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Domain Name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0E8780-50C8-4A5E-8E8B-0ED5746CF9D2}"/>
              </a:ext>
            </a:extLst>
          </p:cNvPr>
          <p:cNvSpPr/>
          <p:nvPr/>
        </p:nvSpPr>
        <p:spPr>
          <a:xfrm>
            <a:off x="3467678" y="1328908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2148.43/</a:t>
            </a:r>
            <a:r>
              <a:rPr lang="en-US" sz="11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year</a:t>
            </a:r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957E96-7B4E-4334-8B8C-A103BB78BDA5}"/>
              </a:ext>
            </a:extLst>
          </p:cNvPr>
          <p:cNvSpPr/>
          <p:nvPr/>
        </p:nvSpPr>
        <p:spPr>
          <a:xfrm>
            <a:off x="5251078" y="1328908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B6B4C3-A672-45E2-B43D-A229932024DE}"/>
              </a:ext>
            </a:extLst>
          </p:cNvPr>
          <p:cNvSpPr/>
          <p:nvPr/>
        </p:nvSpPr>
        <p:spPr>
          <a:xfrm>
            <a:off x="7034478" y="132890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 year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29FA85-C610-461E-A7EC-88A68C4738FF}"/>
              </a:ext>
            </a:extLst>
          </p:cNvPr>
          <p:cNvSpPr/>
          <p:nvPr/>
        </p:nvSpPr>
        <p:spPr>
          <a:xfrm>
            <a:off x="8817878" y="132890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2148.43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573A3B4-FD2A-4EC0-8413-A1A04D9315AF}"/>
              </a:ext>
            </a:extLst>
          </p:cNvPr>
          <p:cNvSpPr/>
          <p:nvPr/>
        </p:nvSpPr>
        <p:spPr>
          <a:xfrm>
            <a:off x="1684278" y="2221594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GCP Instance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C54CD2-5D0B-4B09-94F9-D555AD05AE3A}"/>
              </a:ext>
            </a:extLst>
          </p:cNvPr>
          <p:cNvSpPr/>
          <p:nvPr/>
        </p:nvSpPr>
        <p:spPr>
          <a:xfrm>
            <a:off x="3467678" y="2221593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10683.84/</a:t>
            </a:r>
            <a:r>
              <a:rPr lang="en-US" sz="11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month</a:t>
            </a:r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F54490-1906-4D3E-89ED-E5028203386F}"/>
              </a:ext>
            </a:extLst>
          </p:cNvPr>
          <p:cNvSpPr/>
          <p:nvPr/>
        </p:nvSpPr>
        <p:spPr>
          <a:xfrm>
            <a:off x="5251078" y="2221593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A4C862-5685-40CA-A54C-A7E40196042C}"/>
              </a:ext>
            </a:extLst>
          </p:cNvPr>
          <p:cNvSpPr/>
          <p:nvPr/>
        </p:nvSpPr>
        <p:spPr>
          <a:xfrm>
            <a:off x="7034478" y="222159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months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2204AC-506D-496B-A667-F9071B46185B}"/>
              </a:ext>
            </a:extLst>
          </p:cNvPr>
          <p:cNvSpPr/>
          <p:nvPr/>
        </p:nvSpPr>
        <p:spPr>
          <a:xfrm>
            <a:off x="8817878" y="222159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64,103.06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A41F1C-899C-40B5-9A63-FE2854846ACE}"/>
              </a:ext>
            </a:extLst>
          </p:cNvPr>
          <p:cNvSpPr/>
          <p:nvPr/>
        </p:nvSpPr>
        <p:spPr>
          <a:xfrm>
            <a:off x="1684278" y="3114279"/>
            <a:ext cx="1611185" cy="118242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Reference Book: Basaka Mahima by J.B. Dissanayake 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A63787-A958-4950-B451-338AF4448298}"/>
              </a:ext>
            </a:extLst>
          </p:cNvPr>
          <p:cNvSpPr/>
          <p:nvPr/>
        </p:nvSpPr>
        <p:spPr>
          <a:xfrm>
            <a:off x="3467678" y="3114278"/>
            <a:ext cx="1611185" cy="118242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1250.00 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321538-67FC-4E3F-AE74-BB4D37CDD644}"/>
              </a:ext>
            </a:extLst>
          </p:cNvPr>
          <p:cNvSpPr/>
          <p:nvPr/>
        </p:nvSpPr>
        <p:spPr>
          <a:xfrm>
            <a:off x="5251078" y="3114278"/>
            <a:ext cx="1611185" cy="118242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C76EEC-0DBE-4B0D-BC63-96ADEC5C2F1E}"/>
              </a:ext>
            </a:extLst>
          </p:cNvPr>
          <p:cNvSpPr/>
          <p:nvPr/>
        </p:nvSpPr>
        <p:spPr>
          <a:xfrm>
            <a:off x="7034478" y="3114277"/>
            <a:ext cx="1611185" cy="118242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996DDEE-D76B-4BEE-81F8-5304B45D632F}"/>
              </a:ext>
            </a:extLst>
          </p:cNvPr>
          <p:cNvSpPr/>
          <p:nvPr/>
        </p:nvSpPr>
        <p:spPr>
          <a:xfrm>
            <a:off x="8817878" y="3114277"/>
            <a:ext cx="1611185" cy="118242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1250.00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356589-9DA4-4E79-868A-5ACA9523640C}"/>
              </a:ext>
            </a:extLst>
          </p:cNvPr>
          <p:cNvSpPr/>
          <p:nvPr/>
        </p:nvSpPr>
        <p:spPr>
          <a:xfrm>
            <a:off x="1684278" y="445924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Paper Publication 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D1DD096-51B9-4296-BF8E-FC765764DFC7}"/>
              </a:ext>
            </a:extLst>
          </p:cNvPr>
          <p:cNvSpPr/>
          <p:nvPr/>
        </p:nvSpPr>
        <p:spPr>
          <a:xfrm>
            <a:off x="3467678" y="445924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25000.00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56D3CC-04D4-408A-AFFC-4DCC77BE05D6}"/>
              </a:ext>
            </a:extLst>
          </p:cNvPr>
          <p:cNvSpPr/>
          <p:nvPr/>
        </p:nvSpPr>
        <p:spPr>
          <a:xfrm>
            <a:off x="5251078" y="445924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F271CA0-8D1F-442A-847F-F8CC700D00AB}"/>
              </a:ext>
            </a:extLst>
          </p:cNvPr>
          <p:cNvSpPr/>
          <p:nvPr/>
        </p:nvSpPr>
        <p:spPr>
          <a:xfrm>
            <a:off x="7034478" y="4459245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D0C37D-1519-4B68-8F42-6551C9A0C543}"/>
              </a:ext>
            </a:extLst>
          </p:cNvPr>
          <p:cNvSpPr/>
          <p:nvPr/>
        </p:nvSpPr>
        <p:spPr>
          <a:xfrm>
            <a:off x="8817878" y="4459245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25000.00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726217-C331-4782-92D6-A5126F8F95B2}"/>
              </a:ext>
            </a:extLst>
          </p:cNvPr>
          <p:cNvSpPr/>
          <p:nvPr/>
        </p:nvSpPr>
        <p:spPr>
          <a:xfrm>
            <a:off x="1684278" y="5363144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Grand Total 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1A02A1-DA45-44C2-AEDE-0B6C750D61B2}"/>
              </a:ext>
            </a:extLst>
          </p:cNvPr>
          <p:cNvSpPr/>
          <p:nvPr/>
        </p:nvSpPr>
        <p:spPr>
          <a:xfrm>
            <a:off x="3467678" y="5363143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FB6881B-0900-4280-A73B-FA845D11600E}"/>
              </a:ext>
            </a:extLst>
          </p:cNvPr>
          <p:cNvSpPr/>
          <p:nvPr/>
        </p:nvSpPr>
        <p:spPr>
          <a:xfrm>
            <a:off x="5251078" y="5363143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2CC891-4D88-49C7-B74A-F348B36C1932}"/>
              </a:ext>
            </a:extLst>
          </p:cNvPr>
          <p:cNvSpPr/>
          <p:nvPr/>
        </p:nvSpPr>
        <p:spPr>
          <a:xfrm>
            <a:off x="7034478" y="536314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F13E568-2425-4A6E-9BCB-E741649E71FB}"/>
              </a:ext>
            </a:extLst>
          </p:cNvPr>
          <p:cNvSpPr/>
          <p:nvPr/>
        </p:nvSpPr>
        <p:spPr>
          <a:xfrm>
            <a:off x="8817878" y="536314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92,501.49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9FFA88-D444-4CAE-9366-F1F1F731FE27}"/>
              </a:ext>
            </a:extLst>
          </p:cNvPr>
          <p:cNvCxnSpPr/>
          <p:nvPr/>
        </p:nvCxnSpPr>
        <p:spPr>
          <a:xfrm>
            <a:off x="9144000" y="5879690"/>
            <a:ext cx="9733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8786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C8CB0-6004-4782-9B60-DF61099BB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53973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F359024A-6462-4CF5-87C8-A3F72EDE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40" y="2942304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029E1217-152B-4617-9025-5D91B7625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47" y="2971963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397567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2ADFB5D-8685-4BE6-9611-8CFB10FF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70718"/>
            <a:ext cx="914400" cy="914400"/>
          </a:xfrm>
          <a:prstGeom prst="rect">
            <a:avLst/>
          </a:prstGeom>
        </p:spPr>
      </p:pic>
      <p:pic>
        <p:nvPicPr>
          <p:cNvPr id="3" name="Picture 2" descr="A green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4DA9DD3-AC8A-411A-AE05-5A1D36BA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97" y="3429000"/>
            <a:ext cx="665423" cy="6654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261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What to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Expect?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9FD7F6-F3B8-4B65-B46E-F6855B8E0F73}"/>
              </a:ext>
            </a:extLst>
          </p:cNvPr>
          <p:cNvSpPr/>
          <p:nvPr/>
        </p:nvSpPr>
        <p:spPr>
          <a:xfrm>
            <a:off x="855405" y="2428570"/>
            <a:ext cx="4984955" cy="109137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NLP Tools 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attachable to modern chatbot frameworks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Sinhala-English Code-Switched text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F0B4DC-672E-415C-B36A-9700AC97E109}"/>
              </a:ext>
            </a:extLst>
          </p:cNvPr>
          <p:cNvSpPr/>
          <p:nvPr/>
        </p:nvSpPr>
        <p:spPr>
          <a:xfrm>
            <a:off x="855405" y="3805087"/>
            <a:ext cx="4984956" cy="8259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Bilingual Keyboard Interface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652000-B34F-4F33-9DB8-1E445AD8AA8E}"/>
              </a:ext>
            </a:extLst>
          </p:cNvPr>
          <p:cNvSpPr/>
          <p:nvPr/>
        </p:nvSpPr>
        <p:spPr>
          <a:xfrm>
            <a:off x="6096001" y="2428569"/>
            <a:ext cx="5112773" cy="109137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Efficient Entity Annotation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481067-7CF1-48AA-81DA-154E9CE853EA}"/>
              </a:ext>
            </a:extLst>
          </p:cNvPr>
          <p:cNvSpPr/>
          <p:nvPr/>
        </p:nvSpPr>
        <p:spPr>
          <a:xfrm>
            <a:off x="6096000" y="3805088"/>
            <a:ext cx="5112773" cy="82590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ML model Explanations for chatbots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FB2739-CE5D-4F36-982B-D97994BD60B0}"/>
              </a:ext>
            </a:extLst>
          </p:cNvPr>
          <p:cNvSpPr/>
          <p:nvPr/>
        </p:nvSpPr>
        <p:spPr>
          <a:xfrm>
            <a:off x="855405" y="4916132"/>
            <a:ext cx="4984956" cy="8259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Code-less Chatbot Maintenance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6E574D-4CFD-4FF0-914C-A26090C618AA}"/>
              </a:ext>
            </a:extLst>
          </p:cNvPr>
          <p:cNvSpPr/>
          <p:nvPr/>
        </p:nvSpPr>
        <p:spPr>
          <a:xfrm>
            <a:off x="6095999" y="4916132"/>
            <a:ext cx="5112774" cy="8259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ML Model Evaluations for Non-Experts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2C3C4F17-9B62-4EEA-B2AC-0BD50AE21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6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7C7B774-D55D-459F-864B-1E3FF9582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9560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Overall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4746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A6630E-EA66-4026-AB7D-AB34DD23998C}"/>
              </a:ext>
            </a:extLst>
          </p:cNvPr>
          <p:cNvSpPr/>
          <p:nvPr/>
        </p:nvSpPr>
        <p:spPr>
          <a:xfrm>
            <a:off x="276338" y="222651"/>
            <a:ext cx="11641342" cy="5855761"/>
          </a:xfrm>
          <a:prstGeom prst="roundRect">
            <a:avLst>
              <a:gd name="adj" fmla="val 2635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F5E107-BCE6-4530-976E-57A6491208F9}"/>
              </a:ext>
            </a:extLst>
          </p:cNvPr>
          <p:cNvSpPr/>
          <p:nvPr/>
        </p:nvSpPr>
        <p:spPr>
          <a:xfrm>
            <a:off x="553656" y="486061"/>
            <a:ext cx="8947789" cy="5332018"/>
          </a:xfrm>
          <a:prstGeom prst="roundRect">
            <a:avLst>
              <a:gd name="adj" fmla="val 4472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12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US" sz="105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GCP INSTANCE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74FECB-B9FB-42EF-BB37-1311272FD4F2}"/>
              </a:ext>
            </a:extLst>
          </p:cNvPr>
          <p:cNvSpPr/>
          <p:nvPr/>
        </p:nvSpPr>
        <p:spPr>
          <a:xfrm>
            <a:off x="6389361" y="812734"/>
            <a:ext cx="2716021" cy="359033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US" sz="80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RASA NLU SERVER (EXPANDED)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21EE35-0A80-45BC-B421-4016A07EE1FB}"/>
              </a:ext>
            </a:extLst>
          </p:cNvPr>
          <p:cNvSpPr/>
          <p:nvPr/>
        </p:nvSpPr>
        <p:spPr>
          <a:xfrm>
            <a:off x="6727490" y="1140091"/>
            <a:ext cx="2049170" cy="2880536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US" sz="80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RASA NLU PIPELINE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5C8EFA-B75C-4F81-A16A-2397225397EF}"/>
              </a:ext>
            </a:extLst>
          </p:cNvPr>
          <p:cNvSpPr/>
          <p:nvPr/>
        </p:nvSpPr>
        <p:spPr>
          <a:xfrm>
            <a:off x="917634" y="798671"/>
            <a:ext cx="4855887" cy="471897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sz="800" b="1">
              <a:solidFill>
                <a:schemeClr val="tx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US" sz="80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25D15-7C89-462A-A3DA-1427CF285188}"/>
              </a:ext>
            </a:extLst>
          </p:cNvPr>
          <p:cNvSpPr txBox="1"/>
          <p:nvPr/>
        </p:nvSpPr>
        <p:spPr>
          <a:xfrm>
            <a:off x="4204699" y="4257618"/>
            <a:ext cx="1079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CONVERSATIONAL AI ARTIFACTS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7B911-0BB0-4F4D-9702-4926B78BC925}"/>
              </a:ext>
            </a:extLst>
          </p:cNvPr>
          <p:cNvSpPr txBox="1"/>
          <p:nvPr/>
        </p:nvSpPr>
        <p:spPr>
          <a:xfrm>
            <a:off x="2986961" y="4225161"/>
            <a:ext cx="107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CONVERSATIONAL AI MANAGEMENT ARTIFACTS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2D2FE5-B38A-4258-95CF-69473D994401}"/>
              </a:ext>
            </a:extLst>
          </p:cNvPr>
          <p:cNvGrpSpPr/>
          <p:nvPr/>
        </p:nvGrpSpPr>
        <p:grpSpPr>
          <a:xfrm>
            <a:off x="1352163" y="3587675"/>
            <a:ext cx="1271857" cy="433540"/>
            <a:chOff x="4555559" y="1885093"/>
            <a:chExt cx="2803962" cy="955791"/>
          </a:xfrm>
          <a:noFill/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DB6E815-6F5B-485A-8658-16E03C9EDDB2}"/>
                </a:ext>
              </a:extLst>
            </p:cNvPr>
            <p:cNvSpPr/>
            <p:nvPr/>
          </p:nvSpPr>
          <p:spPr>
            <a:xfrm>
              <a:off x="4725043" y="1885093"/>
              <a:ext cx="2634478" cy="9557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RASA ACTION SERVER</a:t>
              </a:r>
            </a:p>
          </p:txBody>
        </p:sp>
        <p:pic>
          <p:nvPicPr>
            <p:cNvPr id="19" name="Picture 4" descr="Book a Rasa Enterprise Technical Demo">
              <a:extLst>
                <a:ext uri="{FF2B5EF4-FFF2-40B4-BE49-F238E27FC236}">
                  <a16:creationId xmlns:a16="http://schemas.microsoft.com/office/drawing/2014/main" id="{4CAE5A17-B56B-4095-AB2C-483977615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10" b="91935" l="3941" r="95567">
                          <a14:foregroundMark x1="5911" y1="47177" x2="5911" y2="38306"/>
                          <a14:foregroundMark x1="22660" y1="26613" x2="18227" y2="22984"/>
                          <a14:foregroundMark x1="66502" y1="21371" x2="64532" y2="18145"/>
                          <a14:foregroundMark x1="89163" y1="77823" x2="85222" y2="77823"/>
                          <a14:foregroundMark x1="78818" y1="57258" x2="78818" y2="54032"/>
                          <a14:foregroundMark x1="93596" y1="29839" x2="93596" y2="18145"/>
                          <a14:foregroundMark x1="93596" y1="64113" x2="95567" y2="48790"/>
                          <a14:foregroundMark x1="4433" y1="7661" x2="7389" y2="17339"/>
                          <a14:foregroundMark x1="3941" y1="5645" x2="14590" y2="2825"/>
                          <a14:foregroundMark x1="13300" y1="20161" x2="15271" y2="29032"/>
                          <a14:foregroundMark x1="14286" y1="25403" x2="62069" y2="35081"/>
                          <a14:foregroundMark x1="36946" y1="24194" x2="66010" y2="24597"/>
                          <a14:foregroundMark x1="38916" y1="18145" x2="60591" y2="16532"/>
                          <a14:foregroundMark x1="41379" y1="12903" x2="60099" y2="11694"/>
                          <a14:foregroundMark x1="51232" y1="33871" x2="51724" y2="56048"/>
                          <a14:foregroundMark x1="42857" y1="37097" x2="44828" y2="60081"/>
                          <a14:foregroundMark x1="50246" y1="48790" x2="50246" y2="65726"/>
                          <a14:foregroundMark x1="48768" y1="58468" x2="47291" y2="72984"/>
                          <a14:foregroundMark x1="51724" y1="70968" x2="46305" y2="73387"/>
                          <a14:foregroundMark x1="53202" y1="71371" x2="68473" y2="76613"/>
                          <a14:foregroundMark x1="55172" y1="69758" x2="77340" y2="80242"/>
                          <a14:foregroundMark x1="70936" y1="70565" x2="71921" y2="80645"/>
                          <a14:foregroundMark x1="71921" y1="62903" x2="72414" y2="77016"/>
                          <a14:foregroundMark x1="67488" y1="58468" x2="66502" y2="67339"/>
                          <a14:foregroundMark x1="59606" y1="45161" x2="64039" y2="58065"/>
                          <a14:foregroundMark x1="69458" y1="48790" x2="72906" y2="55242"/>
                          <a14:foregroundMark x1="62562" y1="52823" x2="86207" y2="55242"/>
                          <a14:foregroundMark x1="90148" y1="50806" x2="86700" y2="58065"/>
                          <a14:foregroundMark x1="82759" y1="47177" x2="86207" y2="66532"/>
                          <a14:foregroundMark x1="90148" y1="58065" x2="78818" y2="68548"/>
                          <a14:foregroundMark x1="78325" y1="73387" x2="88670" y2="70968"/>
                          <a14:foregroundMark x1="83744" y1="55242" x2="80296" y2="20565"/>
                          <a14:foregroundMark x1="76355" y1="41532" x2="52709" y2="38306"/>
                          <a14:foregroundMark x1="51232" y1="33871" x2="18719" y2="40323"/>
                          <a14:foregroundMark x1="27586" y1="23387" x2="42365" y2="23387"/>
                          <a14:foregroundMark x1="36453" y1="17742" x2="21182" y2="16129"/>
                          <a14:foregroundMark x1="33990" y1="14113" x2="18719" y2="16532"/>
                          <a14:foregroundMark x1="19212" y1="20565" x2="13793" y2="12500"/>
                          <a14:foregroundMark x1="46798" y1="16129" x2="90148" y2="11694"/>
                          <a14:foregroundMark x1="84729" y1="16935" x2="84729" y2="41129"/>
                          <a14:foregroundMark x1="15764" y1="27419" x2="16256" y2="52823"/>
                          <a14:foregroundMark x1="16749" y1="53629" x2="48276" y2="53226"/>
                          <a14:foregroundMark x1="48276" y1="56855" x2="23153" y2="64919"/>
                          <a14:foregroundMark x1="16256" y1="53629" x2="14778" y2="66935"/>
                          <a14:foregroundMark x1="16256" y1="63710" x2="16256" y2="70161"/>
                          <a14:foregroundMark x1="16256" y1="70161" x2="42857" y2="70565"/>
                          <a14:foregroundMark x1="80296" y1="91935" x2="80296" y2="91935"/>
                          <a14:backgroundMark x1="16256" y1="806" x2="21675" y2="1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559" y="2090310"/>
              <a:ext cx="446401" cy="545356"/>
            </a:xfrm>
            <a:prstGeom prst="rect">
              <a:avLst/>
            </a:prstGeom>
            <a:grpFill/>
          </p:spPr>
        </p:pic>
      </p:grpSp>
      <p:pic>
        <p:nvPicPr>
          <p:cNvPr id="21" name="Picture 6">
            <a:extLst>
              <a:ext uri="{FF2B5EF4-FFF2-40B4-BE49-F238E27FC236}">
                <a16:creationId xmlns:a16="http://schemas.microsoft.com/office/drawing/2014/main" id="{61BACDF7-ABD1-441A-BE80-1E4E51E52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2"/>
          <a:stretch/>
        </p:blipFill>
        <p:spPr bwMode="auto">
          <a:xfrm>
            <a:off x="1753078" y="5290299"/>
            <a:ext cx="657394" cy="3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6AECA3E4-30CE-4F04-9FCF-9A5EEEB6E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747" y="4788384"/>
            <a:ext cx="484380" cy="42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6A8838-9720-43F7-A96E-6B6831D11A4F}"/>
              </a:ext>
            </a:extLst>
          </p:cNvPr>
          <p:cNvSpPr/>
          <p:nvPr/>
        </p:nvSpPr>
        <p:spPr>
          <a:xfrm>
            <a:off x="3830955" y="2730257"/>
            <a:ext cx="1452980" cy="43354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TRACKER STORE DATABASE TO STORE CONVERSATIONS</a:t>
            </a:r>
          </a:p>
        </p:txBody>
      </p:sp>
      <p:pic>
        <p:nvPicPr>
          <p:cNvPr id="28" name="Picture 4" descr="Book a Rasa Enterprise Technical Demo">
            <a:extLst>
              <a:ext uri="{FF2B5EF4-FFF2-40B4-BE49-F238E27FC236}">
                <a16:creationId xmlns:a16="http://schemas.microsoft.com/office/drawing/2014/main" id="{D0BE5048-7693-4CCD-BBEE-067EE51A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10" b="91935" l="3941" r="95567">
                        <a14:foregroundMark x1="5911" y1="47177" x2="5911" y2="38306"/>
                        <a14:foregroundMark x1="22660" y1="26613" x2="18227" y2="22984"/>
                        <a14:foregroundMark x1="66502" y1="21371" x2="64532" y2="18145"/>
                        <a14:foregroundMark x1="89163" y1="77823" x2="85222" y2="77823"/>
                        <a14:foregroundMark x1="78818" y1="57258" x2="78818" y2="54032"/>
                        <a14:foregroundMark x1="93596" y1="29839" x2="93596" y2="18145"/>
                        <a14:foregroundMark x1="93596" y1="64113" x2="95567" y2="48790"/>
                        <a14:foregroundMark x1="4433" y1="7661" x2="7389" y2="17339"/>
                        <a14:foregroundMark x1="3941" y1="5645" x2="14590" y2="2825"/>
                        <a14:foregroundMark x1="13300" y1="20161" x2="15271" y2="29032"/>
                        <a14:foregroundMark x1="14286" y1="25403" x2="62069" y2="35081"/>
                        <a14:foregroundMark x1="36946" y1="24194" x2="66010" y2="24597"/>
                        <a14:foregroundMark x1="38916" y1="18145" x2="60591" y2="16532"/>
                        <a14:foregroundMark x1="41379" y1="12903" x2="60099" y2="11694"/>
                        <a14:foregroundMark x1="51232" y1="33871" x2="51724" y2="56048"/>
                        <a14:foregroundMark x1="42857" y1="37097" x2="44828" y2="60081"/>
                        <a14:foregroundMark x1="50246" y1="48790" x2="50246" y2="65726"/>
                        <a14:foregroundMark x1="48768" y1="58468" x2="47291" y2="72984"/>
                        <a14:foregroundMark x1="51724" y1="70968" x2="46305" y2="73387"/>
                        <a14:foregroundMark x1="53202" y1="71371" x2="68473" y2="76613"/>
                        <a14:foregroundMark x1="55172" y1="69758" x2="77340" y2="80242"/>
                        <a14:foregroundMark x1="70936" y1="70565" x2="71921" y2="80645"/>
                        <a14:foregroundMark x1="71921" y1="62903" x2="72414" y2="77016"/>
                        <a14:foregroundMark x1="67488" y1="58468" x2="66502" y2="67339"/>
                        <a14:foregroundMark x1="59606" y1="45161" x2="64039" y2="58065"/>
                        <a14:foregroundMark x1="69458" y1="48790" x2="72906" y2="55242"/>
                        <a14:foregroundMark x1="62562" y1="52823" x2="86207" y2="55242"/>
                        <a14:foregroundMark x1="90148" y1="50806" x2="86700" y2="58065"/>
                        <a14:foregroundMark x1="82759" y1="47177" x2="86207" y2="66532"/>
                        <a14:foregroundMark x1="90148" y1="58065" x2="78818" y2="68548"/>
                        <a14:foregroundMark x1="78325" y1="73387" x2="88670" y2="70968"/>
                        <a14:foregroundMark x1="83744" y1="55242" x2="80296" y2="20565"/>
                        <a14:foregroundMark x1="76355" y1="41532" x2="52709" y2="38306"/>
                        <a14:foregroundMark x1="51232" y1="33871" x2="18719" y2="40323"/>
                        <a14:foregroundMark x1="27586" y1="23387" x2="42365" y2="23387"/>
                        <a14:foregroundMark x1="36453" y1="17742" x2="21182" y2="16129"/>
                        <a14:foregroundMark x1="33990" y1="14113" x2="18719" y2="16532"/>
                        <a14:foregroundMark x1="19212" y1="20565" x2="13793" y2="12500"/>
                        <a14:foregroundMark x1="46798" y1="16129" x2="90148" y2="11694"/>
                        <a14:foregroundMark x1="84729" y1="16935" x2="84729" y2="41129"/>
                        <a14:foregroundMark x1="15764" y1="27419" x2="16256" y2="52823"/>
                        <a14:foregroundMark x1="16749" y1="53629" x2="48276" y2="53226"/>
                        <a14:foregroundMark x1="48276" y1="56855" x2="23153" y2="64919"/>
                        <a14:foregroundMark x1="16256" y1="53629" x2="14778" y2="66935"/>
                        <a14:foregroundMark x1="16256" y1="63710" x2="16256" y2="70161"/>
                        <a14:foregroundMark x1="16256" y1="70161" x2="42857" y2="70565"/>
                        <a14:foregroundMark x1="80296" y1="91935" x2="80296" y2="91935"/>
                        <a14:backgroundMark x1="16256" y1="806" x2="21675" y2="12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250" y="2409073"/>
            <a:ext cx="202485" cy="2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A9E417-E07C-41A2-ACD5-BB94BF032FCD}"/>
              </a:ext>
            </a:extLst>
          </p:cNvPr>
          <p:cNvCxnSpPr>
            <a:cxnSpLocks/>
          </p:cNvCxnSpPr>
          <p:nvPr/>
        </p:nvCxnSpPr>
        <p:spPr>
          <a:xfrm flipH="1">
            <a:off x="5271050" y="1057604"/>
            <a:ext cx="1168475" cy="256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D88803-25C1-4922-A8C5-2ADFDF277AA0}"/>
              </a:ext>
            </a:extLst>
          </p:cNvPr>
          <p:cNvCxnSpPr>
            <a:cxnSpLocks/>
          </p:cNvCxnSpPr>
          <p:nvPr/>
        </p:nvCxnSpPr>
        <p:spPr>
          <a:xfrm flipH="1" flipV="1">
            <a:off x="5303934" y="3998162"/>
            <a:ext cx="1423556" cy="3998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E0B8DE-8DB4-4D8F-92EE-C40FF8DEDE8F}"/>
              </a:ext>
            </a:extLst>
          </p:cNvPr>
          <p:cNvCxnSpPr>
            <a:cxnSpLocks/>
          </p:cNvCxnSpPr>
          <p:nvPr/>
        </p:nvCxnSpPr>
        <p:spPr>
          <a:xfrm flipV="1">
            <a:off x="2510696" y="4397988"/>
            <a:ext cx="556848" cy="42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46D977-BF3A-47FB-B550-C8FEA5073E2E}"/>
              </a:ext>
            </a:extLst>
          </p:cNvPr>
          <p:cNvCxnSpPr>
            <a:cxnSpLocks/>
          </p:cNvCxnSpPr>
          <p:nvPr/>
        </p:nvCxnSpPr>
        <p:spPr>
          <a:xfrm>
            <a:off x="2421420" y="4861733"/>
            <a:ext cx="23076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537B1F-DBF5-4285-9C83-9C83B062B4FC}"/>
              </a:ext>
            </a:extLst>
          </p:cNvPr>
          <p:cNvGrpSpPr/>
          <p:nvPr/>
        </p:nvGrpSpPr>
        <p:grpSpPr>
          <a:xfrm>
            <a:off x="10324134" y="781404"/>
            <a:ext cx="1146249" cy="876615"/>
            <a:chOff x="6373032" y="9247153"/>
            <a:chExt cx="2527041" cy="1932601"/>
          </a:xfrm>
        </p:grpSpPr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C631E85E-C31E-4451-8CD5-5D6ED6AE8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630" y="9247153"/>
              <a:ext cx="871847" cy="871847"/>
            </a:xfrm>
            <a:prstGeom prst="rect">
              <a:avLst/>
            </a:prstGeom>
          </p:spPr>
        </p:pic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FF3659F-D741-44E0-A54E-9BA12C4EF0A8}"/>
                </a:ext>
              </a:extLst>
            </p:cNvPr>
            <p:cNvSpPr/>
            <p:nvPr/>
          </p:nvSpPr>
          <p:spPr>
            <a:xfrm>
              <a:off x="6373032" y="10223963"/>
              <a:ext cx="2527041" cy="9557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CONVERSATIONAL AI ASSISTANT END-USER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3576AF6-71BF-40D3-985C-635E4C4B8618}"/>
              </a:ext>
            </a:extLst>
          </p:cNvPr>
          <p:cNvGrpSpPr/>
          <p:nvPr/>
        </p:nvGrpSpPr>
        <p:grpSpPr>
          <a:xfrm>
            <a:off x="10319213" y="4615357"/>
            <a:ext cx="1146249" cy="876456"/>
            <a:chOff x="9954223" y="9247502"/>
            <a:chExt cx="2527041" cy="1932251"/>
          </a:xfrm>
        </p:grpSpPr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F187F01E-0D61-4F4D-B32D-8EBD862CE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1819" y="9247502"/>
              <a:ext cx="871847" cy="871847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D95CB54-FAD1-4D14-887C-38B7CB5644CD}"/>
                </a:ext>
              </a:extLst>
            </p:cNvPr>
            <p:cNvSpPr/>
            <p:nvPr/>
          </p:nvSpPr>
          <p:spPr>
            <a:xfrm>
              <a:off x="9954223" y="10223962"/>
              <a:ext cx="2527041" cy="9557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CONVERSATIONAL AI ASSISTANT MODEL TESTER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3CCE13-8032-4B09-9A32-849F4DEDB7E1}"/>
              </a:ext>
            </a:extLst>
          </p:cNvPr>
          <p:cNvGrpSpPr/>
          <p:nvPr/>
        </p:nvGrpSpPr>
        <p:grpSpPr>
          <a:xfrm>
            <a:off x="10341204" y="2712223"/>
            <a:ext cx="1146249" cy="876615"/>
            <a:chOff x="13535414" y="9247152"/>
            <a:chExt cx="2527041" cy="1932601"/>
          </a:xfrm>
        </p:grpSpPr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95D5CED8-FBA9-453F-9B30-3779FAE86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3010" y="9247152"/>
              <a:ext cx="871847" cy="871847"/>
            </a:xfrm>
            <a:prstGeom prst="rect">
              <a:avLst/>
            </a:prstGeom>
          </p:spPr>
        </p:pic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0ACD2BC-4304-4ED0-ADD6-8D769AE484A4}"/>
                </a:ext>
              </a:extLst>
            </p:cNvPr>
            <p:cNvSpPr/>
            <p:nvPr/>
          </p:nvSpPr>
          <p:spPr>
            <a:xfrm>
              <a:off x="13535414" y="10223962"/>
              <a:ext cx="2527041" cy="9557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CONVERSATIONAL AI ASSISTANT MAINTAINER</a:t>
              </a:r>
            </a:p>
          </p:txBody>
        </p:sp>
      </p:grp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D11D7905-E906-4989-9B66-54B0A0A3325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718127" y="1441249"/>
            <a:ext cx="606007" cy="3558648"/>
          </a:xfrm>
          <a:prstGeom prst="curvedConnector3">
            <a:avLst>
              <a:gd name="adj1" fmla="val 60059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06A180E6-A73F-4BEA-A8A8-96C13BAA6138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9718127" y="4999897"/>
            <a:ext cx="601086" cy="275146"/>
          </a:xfrm>
          <a:prstGeom prst="curvedConnector3">
            <a:avLst>
              <a:gd name="adj1" fmla="val 53381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232F7A3A-1A29-42EC-9B83-E99473D0B82C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718127" y="3372068"/>
            <a:ext cx="623077" cy="1627829"/>
          </a:xfrm>
          <a:prstGeom prst="curvedConnector3">
            <a:avLst>
              <a:gd name="adj1" fmla="val 63046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FDB3121-665C-42EE-87CE-DA99ECF10A56}"/>
              </a:ext>
            </a:extLst>
          </p:cNvPr>
          <p:cNvSpPr txBox="1"/>
          <p:nvPr/>
        </p:nvSpPr>
        <p:spPr>
          <a:xfrm>
            <a:off x="1173988" y="2956242"/>
            <a:ext cx="1757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 RESULTS +</a:t>
            </a:r>
          </a:p>
          <a:p>
            <a:pPr algn="ctr"/>
            <a:r>
              <a:rPr lang="en-US" sz="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TRAINING DATA +</a:t>
            </a:r>
          </a:p>
          <a:p>
            <a:pPr algn="ctr"/>
            <a:r>
              <a:rPr lang="en-US" sz="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RASA CONFIGS +</a:t>
            </a:r>
          </a:p>
          <a:p>
            <a:pPr algn="ctr"/>
            <a:r>
              <a:rPr lang="en-US" sz="800" b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RASA DIRECTORIES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24733B4-2654-49C0-A2A6-154819B8A590}"/>
              </a:ext>
            </a:extLst>
          </p:cNvPr>
          <p:cNvCxnSpPr>
            <a:cxnSpLocks/>
          </p:cNvCxnSpPr>
          <p:nvPr/>
        </p:nvCxnSpPr>
        <p:spPr>
          <a:xfrm>
            <a:off x="12488215" y="549942"/>
            <a:ext cx="0" cy="5076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CC96EA9-3914-4421-8499-BAF5393AE77B}"/>
              </a:ext>
            </a:extLst>
          </p:cNvPr>
          <p:cNvSpPr/>
          <p:nvPr/>
        </p:nvSpPr>
        <p:spPr>
          <a:xfrm>
            <a:off x="7010419" y="3256936"/>
            <a:ext cx="1452980" cy="43354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OTHER PIPELINE COMPONENTS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4B1B29C-D2AB-400D-A372-7F7386A9C66F}"/>
              </a:ext>
            </a:extLst>
          </p:cNvPr>
          <p:cNvCxnSpPr>
            <a:cxnSpLocks/>
          </p:cNvCxnSpPr>
          <p:nvPr/>
        </p:nvCxnSpPr>
        <p:spPr>
          <a:xfrm flipV="1">
            <a:off x="7746075" y="1599139"/>
            <a:ext cx="360" cy="36152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54F937-A4BE-4BC0-B45F-C035EF1D1DDF}"/>
              </a:ext>
            </a:extLst>
          </p:cNvPr>
          <p:cNvGrpSpPr/>
          <p:nvPr/>
        </p:nvGrpSpPr>
        <p:grpSpPr>
          <a:xfrm>
            <a:off x="1345989" y="1801718"/>
            <a:ext cx="1284346" cy="433540"/>
            <a:chOff x="433282" y="-1940269"/>
            <a:chExt cx="2831494" cy="955791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A8425E8-6A86-4C70-884B-7125D866B524}"/>
                </a:ext>
              </a:extLst>
            </p:cNvPr>
            <p:cNvSpPr/>
            <p:nvPr/>
          </p:nvSpPr>
          <p:spPr>
            <a:xfrm>
              <a:off x="630298" y="-1940269"/>
              <a:ext cx="2634478" cy="9557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XAI COMPONENT </a:t>
              </a:r>
            </a:p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+ FLASK API</a:t>
              </a:r>
            </a:p>
          </p:txBody>
        </p:sp>
        <p:pic>
          <p:nvPicPr>
            <p:cNvPr id="66" name="Picture 2" descr="Python Logo transparent PNG - StickPNG">
              <a:extLst>
                <a:ext uri="{FF2B5EF4-FFF2-40B4-BE49-F238E27FC236}">
                  <a16:creationId xmlns:a16="http://schemas.microsoft.com/office/drawing/2014/main" id="{2690C46E-8EC7-4680-A8AC-C4ED89635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82" y="-1656768"/>
              <a:ext cx="442718" cy="440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388639C2-E86B-431C-A588-54582BB9FCB1}"/>
              </a:ext>
            </a:extLst>
          </p:cNvPr>
          <p:cNvGrpSpPr/>
          <p:nvPr/>
        </p:nvGrpSpPr>
        <p:grpSpPr>
          <a:xfrm>
            <a:off x="3721929" y="1942656"/>
            <a:ext cx="1551242" cy="433540"/>
            <a:chOff x="1159177" y="2418015"/>
            <a:chExt cx="1293133" cy="433540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15565C2-2E74-438E-9FD3-32A68B8CB616}"/>
                </a:ext>
              </a:extLst>
            </p:cNvPr>
            <p:cNvSpPr/>
            <p:nvPr/>
          </p:nvSpPr>
          <p:spPr>
            <a:xfrm>
              <a:off x="1253097" y="2418015"/>
              <a:ext cx="1199213" cy="4335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TOKEN MAPPING TOOL + FLASK API</a:t>
              </a:r>
            </a:p>
          </p:txBody>
        </p:sp>
        <p:pic>
          <p:nvPicPr>
            <p:cNvPr id="74" name="Picture 2" descr="Python Logo transparent PNG - StickPNG">
              <a:extLst>
                <a:ext uri="{FF2B5EF4-FFF2-40B4-BE49-F238E27FC236}">
                  <a16:creationId xmlns:a16="http://schemas.microsoft.com/office/drawing/2014/main" id="{0BBE8CBA-0281-4B49-B01F-91AF2F899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177" y="2562018"/>
              <a:ext cx="200814" cy="200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4EA67FA-521B-4EF5-A05C-05E7DEDF964E}"/>
              </a:ext>
            </a:extLst>
          </p:cNvPr>
          <p:cNvGrpSpPr/>
          <p:nvPr/>
        </p:nvGrpSpPr>
        <p:grpSpPr>
          <a:xfrm>
            <a:off x="1333565" y="1202937"/>
            <a:ext cx="1304864" cy="433540"/>
            <a:chOff x="1146753" y="1202937"/>
            <a:chExt cx="1310356" cy="433540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7E6CA95-2FEB-433D-B995-D79CEC94E98F}"/>
                </a:ext>
              </a:extLst>
            </p:cNvPr>
            <p:cNvSpPr/>
            <p:nvPr/>
          </p:nvSpPr>
          <p:spPr>
            <a:xfrm>
              <a:off x="1257896" y="1202937"/>
              <a:ext cx="1199213" cy="4335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MODEL EVALUATION AND MAINTENANCE</a:t>
              </a:r>
            </a:p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COMPONENT + API</a:t>
              </a:r>
            </a:p>
          </p:txBody>
        </p:sp>
        <p:pic>
          <p:nvPicPr>
            <p:cNvPr id="68" name="Picture 2" descr="Python Logo transparent PNG - StickPNG">
              <a:extLst>
                <a:ext uri="{FF2B5EF4-FFF2-40B4-BE49-F238E27FC236}">
                  <a16:creationId xmlns:a16="http://schemas.microsoft.com/office/drawing/2014/main" id="{28561051-1D14-4254-88FE-E57F6FF2C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753" y="1330294"/>
              <a:ext cx="200814" cy="200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9C1B443-29C0-4762-A912-F2F82E9D0C40}"/>
              </a:ext>
            </a:extLst>
          </p:cNvPr>
          <p:cNvGrpSpPr/>
          <p:nvPr/>
        </p:nvGrpSpPr>
        <p:grpSpPr>
          <a:xfrm>
            <a:off x="3721929" y="1199738"/>
            <a:ext cx="1541792" cy="433540"/>
            <a:chOff x="3315095" y="1268562"/>
            <a:chExt cx="1545506" cy="433540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4873A6C3-3D43-416C-A8EE-1FB8257A6BFC}"/>
                </a:ext>
              </a:extLst>
            </p:cNvPr>
            <p:cNvSpPr/>
            <p:nvPr/>
          </p:nvSpPr>
          <p:spPr>
            <a:xfrm>
              <a:off x="3407621" y="1268562"/>
              <a:ext cx="1452980" cy="4335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DATA ANNOTATION TOOL FOR CUSTOM ENTITY TAGGING + FLASK API</a:t>
              </a:r>
            </a:p>
          </p:txBody>
        </p:sp>
        <p:pic>
          <p:nvPicPr>
            <p:cNvPr id="70" name="Picture 2" descr="Python Logo transparent PNG - StickPNG">
              <a:extLst>
                <a:ext uri="{FF2B5EF4-FFF2-40B4-BE49-F238E27FC236}">
                  <a16:creationId xmlns:a16="http://schemas.microsoft.com/office/drawing/2014/main" id="{4E739A18-CC4C-4B9B-A0CE-6CB8BF7F7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095" y="1376444"/>
              <a:ext cx="200814" cy="200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7EE730C-D6C7-43BF-AB1C-8D691E4A2164}"/>
              </a:ext>
            </a:extLst>
          </p:cNvPr>
          <p:cNvSpPr/>
          <p:nvPr/>
        </p:nvSpPr>
        <p:spPr>
          <a:xfrm>
            <a:off x="7014160" y="1329667"/>
            <a:ext cx="1452980" cy="43354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OTHER PIPELINE COMPONENTS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C8C79B3A-D8A6-44D5-AD37-087E00194014}"/>
              </a:ext>
            </a:extLst>
          </p:cNvPr>
          <p:cNvCxnSpPr>
            <a:cxnSpLocks/>
          </p:cNvCxnSpPr>
          <p:nvPr/>
        </p:nvCxnSpPr>
        <p:spPr>
          <a:xfrm flipV="1">
            <a:off x="7737539" y="2229649"/>
            <a:ext cx="360" cy="36152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E7F66D-C038-4B4A-B026-B4B1662180BB}"/>
              </a:ext>
            </a:extLst>
          </p:cNvPr>
          <p:cNvSpPr/>
          <p:nvPr/>
        </p:nvSpPr>
        <p:spPr>
          <a:xfrm>
            <a:off x="7014520" y="1960422"/>
            <a:ext cx="1452980" cy="43354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CUSTOM ENTITY RECOGNITION MODEL</a:t>
            </a: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F7BCD94D-B32A-407E-A42F-AF1CA30C88A5}"/>
              </a:ext>
            </a:extLst>
          </p:cNvPr>
          <p:cNvCxnSpPr>
            <a:cxnSpLocks/>
          </p:cNvCxnSpPr>
          <p:nvPr/>
        </p:nvCxnSpPr>
        <p:spPr>
          <a:xfrm flipV="1">
            <a:off x="7742714" y="2907522"/>
            <a:ext cx="360" cy="36152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0C73EF1-1673-48B5-B992-C2734B915FA6}"/>
              </a:ext>
            </a:extLst>
          </p:cNvPr>
          <p:cNvSpPr/>
          <p:nvPr/>
        </p:nvSpPr>
        <p:spPr>
          <a:xfrm>
            <a:off x="7013440" y="2626181"/>
            <a:ext cx="1452980" cy="43354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TOKEN MAPPING ALGORITHM + WORD EMBEDDINGS MODEL</a:t>
            </a:r>
          </a:p>
        </p:txBody>
      </p:sp>
      <p:cxnSp>
        <p:nvCxnSpPr>
          <p:cNvPr id="304" name="Connector: Curved 303">
            <a:extLst>
              <a:ext uri="{FF2B5EF4-FFF2-40B4-BE49-F238E27FC236}">
                <a16:creationId xmlns:a16="http://schemas.microsoft.com/office/drawing/2014/main" id="{63C24B01-F0FF-4ACD-8D0F-A4A5AE107B1A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599253" y="4999897"/>
            <a:ext cx="6634495" cy="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F65A4166-5B40-472E-9F08-8A84B6709A47}"/>
              </a:ext>
            </a:extLst>
          </p:cNvPr>
          <p:cNvCxnSpPr>
            <a:cxnSpLocks/>
          </p:cNvCxnSpPr>
          <p:nvPr/>
        </p:nvCxnSpPr>
        <p:spPr>
          <a:xfrm>
            <a:off x="4729070" y="4649249"/>
            <a:ext cx="0" cy="21248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4D39CA2-C9F4-4543-A9E0-45D63C6A24A2}"/>
              </a:ext>
            </a:extLst>
          </p:cNvPr>
          <p:cNvCxnSpPr>
            <a:cxnSpLocks/>
          </p:cNvCxnSpPr>
          <p:nvPr/>
        </p:nvCxnSpPr>
        <p:spPr>
          <a:xfrm>
            <a:off x="1241035" y="3212090"/>
            <a:ext cx="30576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22BBA6F4-18C6-4FAA-8E44-A970A55968AB}"/>
              </a:ext>
            </a:extLst>
          </p:cNvPr>
          <p:cNvCxnSpPr>
            <a:cxnSpLocks/>
          </p:cNvCxnSpPr>
          <p:nvPr/>
        </p:nvCxnSpPr>
        <p:spPr>
          <a:xfrm>
            <a:off x="1247193" y="2712223"/>
            <a:ext cx="0" cy="49986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C6E40097-7449-42CF-9F1D-4EB638D97D8F}"/>
              </a:ext>
            </a:extLst>
          </p:cNvPr>
          <p:cNvCxnSpPr>
            <a:cxnSpLocks/>
          </p:cNvCxnSpPr>
          <p:nvPr/>
        </p:nvCxnSpPr>
        <p:spPr>
          <a:xfrm flipV="1">
            <a:off x="4576053" y="3183146"/>
            <a:ext cx="0" cy="41098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DB2B9DA9-8EF9-4FC3-B808-50E0304FD429}"/>
              </a:ext>
            </a:extLst>
          </p:cNvPr>
          <p:cNvCxnSpPr>
            <a:cxnSpLocks/>
          </p:cNvCxnSpPr>
          <p:nvPr/>
        </p:nvCxnSpPr>
        <p:spPr>
          <a:xfrm>
            <a:off x="1240335" y="2651263"/>
            <a:ext cx="30576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A2BD45-5E70-4989-B2AF-C3248CFBD522}"/>
              </a:ext>
            </a:extLst>
          </p:cNvPr>
          <p:cNvSpPr/>
          <p:nvPr/>
        </p:nvSpPr>
        <p:spPr>
          <a:xfrm>
            <a:off x="1404717" y="2442954"/>
            <a:ext cx="1194980" cy="43354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SHARED DOCKER VOLUME WITH RASA DIRECTORIES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A57E63-BA24-425B-85D1-DAD28DEF2BF4}"/>
              </a:ext>
            </a:extLst>
          </p:cNvPr>
          <p:cNvGrpSpPr/>
          <p:nvPr/>
        </p:nvGrpSpPr>
        <p:grpSpPr>
          <a:xfrm>
            <a:off x="3746283" y="3594134"/>
            <a:ext cx="1558297" cy="433540"/>
            <a:chOff x="4555560" y="3185316"/>
            <a:chExt cx="3435453" cy="95579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A2595D5-0A6A-40C5-9FF0-2532980E9ADE}"/>
                </a:ext>
              </a:extLst>
            </p:cNvPr>
            <p:cNvSpPr/>
            <p:nvPr/>
          </p:nvSpPr>
          <p:spPr>
            <a:xfrm>
              <a:off x="4778762" y="3185316"/>
              <a:ext cx="3212251" cy="9557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RASA NLU+CORE SERVER</a:t>
              </a:r>
            </a:p>
          </p:txBody>
        </p:sp>
        <p:pic>
          <p:nvPicPr>
            <p:cNvPr id="16" name="Picture 4" descr="Book a Rasa Enterprise Technical Demo">
              <a:extLst>
                <a:ext uri="{FF2B5EF4-FFF2-40B4-BE49-F238E27FC236}">
                  <a16:creationId xmlns:a16="http://schemas.microsoft.com/office/drawing/2014/main" id="{5DEB6C5B-F3E1-4F70-A8EB-F32CBE914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10" b="91935" l="3941" r="95567">
                          <a14:foregroundMark x1="5911" y1="47177" x2="5911" y2="38306"/>
                          <a14:foregroundMark x1="22660" y1="26613" x2="18227" y2="22984"/>
                          <a14:foregroundMark x1="66502" y1="21371" x2="64532" y2="18145"/>
                          <a14:foregroundMark x1="89163" y1="77823" x2="85222" y2="77823"/>
                          <a14:foregroundMark x1="78818" y1="57258" x2="78818" y2="54032"/>
                          <a14:foregroundMark x1="93596" y1="29839" x2="93596" y2="18145"/>
                          <a14:foregroundMark x1="93596" y1="64113" x2="95567" y2="48790"/>
                          <a14:foregroundMark x1="4433" y1="7661" x2="7389" y2="17339"/>
                          <a14:foregroundMark x1="3941" y1="5645" x2="14590" y2="2825"/>
                          <a14:foregroundMark x1="13300" y1="20161" x2="15271" y2="29032"/>
                          <a14:foregroundMark x1="14286" y1="25403" x2="62069" y2="35081"/>
                          <a14:foregroundMark x1="36946" y1="24194" x2="66010" y2="24597"/>
                          <a14:foregroundMark x1="38916" y1="18145" x2="60591" y2="16532"/>
                          <a14:foregroundMark x1="41379" y1="12903" x2="60099" y2="11694"/>
                          <a14:foregroundMark x1="51232" y1="33871" x2="51724" y2="56048"/>
                          <a14:foregroundMark x1="42857" y1="37097" x2="44828" y2="60081"/>
                          <a14:foregroundMark x1="50246" y1="48790" x2="50246" y2="65726"/>
                          <a14:foregroundMark x1="48768" y1="58468" x2="47291" y2="72984"/>
                          <a14:foregroundMark x1="51724" y1="70968" x2="46305" y2="73387"/>
                          <a14:foregroundMark x1="53202" y1="71371" x2="68473" y2="76613"/>
                          <a14:foregroundMark x1="55172" y1="69758" x2="77340" y2="80242"/>
                          <a14:foregroundMark x1="70936" y1="70565" x2="71921" y2="80645"/>
                          <a14:foregroundMark x1="71921" y1="62903" x2="72414" y2="77016"/>
                          <a14:foregroundMark x1="67488" y1="58468" x2="66502" y2="67339"/>
                          <a14:foregroundMark x1="59606" y1="45161" x2="64039" y2="58065"/>
                          <a14:foregroundMark x1="69458" y1="48790" x2="72906" y2="55242"/>
                          <a14:foregroundMark x1="62562" y1="52823" x2="86207" y2="55242"/>
                          <a14:foregroundMark x1="90148" y1="50806" x2="86700" y2="58065"/>
                          <a14:foregroundMark x1="82759" y1="47177" x2="86207" y2="66532"/>
                          <a14:foregroundMark x1="90148" y1="58065" x2="78818" y2="68548"/>
                          <a14:foregroundMark x1="78325" y1="73387" x2="88670" y2="70968"/>
                          <a14:foregroundMark x1="83744" y1="55242" x2="80296" y2="20565"/>
                          <a14:foregroundMark x1="76355" y1="41532" x2="52709" y2="38306"/>
                          <a14:foregroundMark x1="51232" y1="33871" x2="18719" y2="40323"/>
                          <a14:foregroundMark x1="27586" y1="23387" x2="42365" y2="23387"/>
                          <a14:foregroundMark x1="36453" y1="17742" x2="21182" y2="16129"/>
                          <a14:foregroundMark x1="33990" y1="14113" x2="18719" y2="16532"/>
                          <a14:foregroundMark x1="19212" y1="20565" x2="13793" y2="12500"/>
                          <a14:foregroundMark x1="46798" y1="16129" x2="90148" y2="11694"/>
                          <a14:foregroundMark x1="84729" y1="16935" x2="84729" y2="41129"/>
                          <a14:foregroundMark x1="15764" y1="27419" x2="16256" y2="52823"/>
                          <a14:foregroundMark x1="16749" y1="53629" x2="48276" y2="53226"/>
                          <a14:foregroundMark x1="48276" y1="56855" x2="23153" y2="64919"/>
                          <a14:foregroundMark x1="16256" y1="53629" x2="14778" y2="66935"/>
                          <a14:foregroundMark x1="16256" y1="63710" x2="16256" y2="70161"/>
                          <a14:foregroundMark x1="16256" y1="70161" x2="42857" y2="70565"/>
                          <a14:foregroundMark x1="80296" y1="91935" x2="80296" y2="91935"/>
                          <a14:backgroundMark x1="16256" y1="806" x2="21675" y2="12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560" y="3429000"/>
              <a:ext cx="446401" cy="545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C1F51CD-61C4-4F55-92F5-515467357B76}"/>
              </a:ext>
            </a:extLst>
          </p:cNvPr>
          <p:cNvGrpSpPr/>
          <p:nvPr/>
        </p:nvGrpSpPr>
        <p:grpSpPr>
          <a:xfrm>
            <a:off x="1327644" y="4783193"/>
            <a:ext cx="1271608" cy="433540"/>
            <a:chOff x="1760759" y="4655821"/>
            <a:chExt cx="1271608" cy="43354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DBB9B08-98C7-4732-BAC3-7E3D7A579F57}"/>
                </a:ext>
              </a:extLst>
            </p:cNvPr>
            <p:cNvSpPr/>
            <p:nvPr/>
          </p:nvSpPr>
          <p:spPr>
            <a:xfrm>
              <a:off x="1886119" y="4655821"/>
              <a:ext cx="1146248" cy="4335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CADDY/NGINX REVERSE PROXY</a:t>
              </a:r>
            </a:p>
          </p:txBody>
        </p:sp>
        <p:pic>
          <p:nvPicPr>
            <p:cNvPr id="27" name="Picture 12" descr="NGINX Configuration Language Support - Visual Studio Marketplace">
              <a:extLst>
                <a:ext uri="{FF2B5EF4-FFF2-40B4-BE49-F238E27FC236}">
                  <a16:creationId xmlns:a16="http://schemas.microsoft.com/office/drawing/2014/main" id="{BE983D58-BF30-4720-B3CD-401B20951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759" y="4734361"/>
              <a:ext cx="240878" cy="276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F85829-5C70-4554-84DE-A5555C07DE46}"/>
              </a:ext>
            </a:extLst>
          </p:cNvPr>
          <p:cNvGrpSpPr/>
          <p:nvPr/>
        </p:nvGrpSpPr>
        <p:grpSpPr>
          <a:xfrm>
            <a:off x="1324669" y="4185434"/>
            <a:ext cx="1283563" cy="433540"/>
            <a:chOff x="7951531" y="1885093"/>
            <a:chExt cx="2829769" cy="95579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F29D5D3-D627-4C29-A291-FDDD849D9C28}"/>
                </a:ext>
              </a:extLst>
            </p:cNvPr>
            <p:cNvSpPr/>
            <p:nvPr/>
          </p:nvSpPr>
          <p:spPr>
            <a:xfrm>
              <a:off x="8181012" y="1885093"/>
              <a:ext cx="2600288" cy="9557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NGINX </a:t>
              </a:r>
            </a:p>
            <a:p>
              <a:pPr algn="ctr"/>
              <a:r>
                <a:rPr lang="en-US" sz="800" b="1">
                  <a:solidFill>
                    <a:schemeClr val="tx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WEB SERVER</a:t>
              </a:r>
            </a:p>
          </p:txBody>
        </p:sp>
        <p:pic>
          <p:nvPicPr>
            <p:cNvPr id="26" name="Picture 12" descr="NGINX Configuration Language Support - Visual Studio Marketplace">
              <a:extLst>
                <a:ext uri="{FF2B5EF4-FFF2-40B4-BE49-F238E27FC236}">
                  <a16:creationId xmlns:a16="http://schemas.microsoft.com/office/drawing/2014/main" id="{7A8C3C1C-F8C7-4F6D-A9B9-17EFDAA3A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531" y="2090820"/>
              <a:ext cx="504978" cy="579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8" name="Connector: Curved 417">
            <a:extLst>
              <a:ext uri="{FF2B5EF4-FFF2-40B4-BE49-F238E27FC236}">
                <a16:creationId xmlns:a16="http://schemas.microsoft.com/office/drawing/2014/main" id="{1D0CC0A1-49E9-4789-A824-103F4253E430}"/>
              </a:ext>
            </a:extLst>
          </p:cNvPr>
          <p:cNvCxnSpPr>
            <a:cxnSpLocks/>
          </p:cNvCxnSpPr>
          <p:nvPr/>
        </p:nvCxnSpPr>
        <p:spPr>
          <a:xfrm flipV="1">
            <a:off x="2608232" y="1407636"/>
            <a:ext cx="1113697" cy="2994568"/>
          </a:xfrm>
          <a:prstGeom prst="curvedConnector3">
            <a:avLst>
              <a:gd name="adj1" fmla="val 36864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Connector: Curved 420">
            <a:extLst>
              <a:ext uri="{FF2B5EF4-FFF2-40B4-BE49-F238E27FC236}">
                <a16:creationId xmlns:a16="http://schemas.microsoft.com/office/drawing/2014/main" id="{C4F8FD8A-C0C7-430E-9223-D24895FDD3B4}"/>
              </a:ext>
            </a:extLst>
          </p:cNvPr>
          <p:cNvCxnSpPr>
            <a:cxnSpLocks/>
          </p:cNvCxnSpPr>
          <p:nvPr/>
        </p:nvCxnSpPr>
        <p:spPr>
          <a:xfrm flipV="1">
            <a:off x="2608232" y="2186675"/>
            <a:ext cx="1113697" cy="2215529"/>
          </a:xfrm>
          <a:prstGeom prst="curvedConnector3">
            <a:avLst>
              <a:gd name="adj1" fmla="val 40889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Connector: Curved 422">
            <a:extLst>
              <a:ext uri="{FF2B5EF4-FFF2-40B4-BE49-F238E27FC236}">
                <a16:creationId xmlns:a16="http://schemas.microsoft.com/office/drawing/2014/main" id="{9F0B6D97-D4E8-4013-B1AA-8DFBEBC80C3F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24669" y="1430311"/>
            <a:ext cx="8896" cy="2979885"/>
          </a:xfrm>
          <a:prstGeom prst="curvedConnector3">
            <a:avLst>
              <a:gd name="adj1" fmla="val -3674933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Connector: Curved 424">
            <a:extLst>
              <a:ext uri="{FF2B5EF4-FFF2-40B4-BE49-F238E27FC236}">
                <a16:creationId xmlns:a16="http://schemas.microsoft.com/office/drawing/2014/main" id="{F7172763-1EE4-4C9B-922E-63BB53C5312A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24669" y="2030329"/>
            <a:ext cx="21320" cy="2379867"/>
          </a:xfrm>
          <a:prstGeom prst="curvedConnector3">
            <a:avLst>
              <a:gd name="adj1" fmla="val -1072233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Connector: Curved 433">
            <a:extLst>
              <a:ext uri="{FF2B5EF4-FFF2-40B4-BE49-F238E27FC236}">
                <a16:creationId xmlns:a16="http://schemas.microsoft.com/office/drawing/2014/main" id="{84DFCF0A-A36D-46F3-877F-DB535A5368F6}"/>
              </a:ext>
            </a:extLst>
          </p:cNvPr>
          <p:cNvCxnSpPr>
            <a:cxnSpLocks/>
          </p:cNvCxnSpPr>
          <p:nvPr/>
        </p:nvCxnSpPr>
        <p:spPr>
          <a:xfrm rot="10800000">
            <a:off x="1324670" y="4410195"/>
            <a:ext cx="2975" cy="589768"/>
          </a:xfrm>
          <a:prstGeom prst="curvedConnector3">
            <a:avLst>
              <a:gd name="adj1" fmla="val 7784034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Connector: Curved 440">
            <a:extLst>
              <a:ext uri="{FF2B5EF4-FFF2-40B4-BE49-F238E27FC236}">
                <a16:creationId xmlns:a16="http://schemas.microsoft.com/office/drawing/2014/main" id="{D73DCAB1-2922-48EB-8B54-3AB6C521FEE3}"/>
              </a:ext>
            </a:extLst>
          </p:cNvPr>
          <p:cNvCxnSpPr>
            <a:cxnSpLocks/>
          </p:cNvCxnSpPr>
          <p:nvPr/>
        </p:nvCxnSpPr>
        <p:spPr>
          <a:xfrm flipV="1">
            <a:off x="2599252" y="3804445"/>
            <a:ext cx="24768" cy="1195518"/>
          </a:xfrm>
          <a:prstGeom prst="curvedConnector3">
            <a:avLst>
              <a:gd name="adj1" fmla="val 826066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Connector: Curved 443">
            <a:extLst>
              <a:ext uri="{FF2B5EF4-FFF2-40B4-BE49-F238E27FC236}">
                <a16:creationId xmlns:a16="http://schemas.microsoft.com/office/drawing/2014/main" id="{9B61B524-CBC1-42C8-8260-365F6B73EC5F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599252" y="2659724"/>
            <a:ext cx="445" cy="2340239"/>
          </a:xfrm>
          <a:prstGeom prst="curvedConnector3">
            <a:avLst>
              <a:gd name="adj1" fmla="val 62429888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Connector: Curved 458">
            <a:extLst>
              <a:ext uri="{FF2B5EF4-FFF2-40B4-BE49-F238E27FC236}">
                <a16:creationId xmlns:a16="http://schemas.microsoft.com/office/drawing/2014/main" id="{80F46672-4EC2-4DE6-B8FE-0649ADEF5B76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2599697" y="2659724"/>
            <a:ext cx="24323" cy="1144721"/>
          </a:xfrm>
          <a:prstGeom prst="curvedConnector3">
            <a:avLst>
              <a:gd name="adj1" fmla="val -764412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ngodb Vector SVG Icon (4) - PNG Repo Free PNG Icons">
            <a:extLst>
              <a:ext uri="{FF2B5EF4-FFF2-40B4-BE49-F238E27FC236}">
                <a16:creationId xmlns:a16="http://schemas.microsoft.com/office/drawing/2014/main" id="{08B9180A-B570-45FA-AA3A-9DCD2277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258" y="2950779"/>
            <a:ext cx="580076" cy="5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115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40170" y="588088"/>
            <a:ext cx="9618405" cy="104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Technologies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F0B4DC-672E-415C-B36A-9700AC97E109}"/>
              </a:ext>
            </a:extLst>
          </p:cNvPr>
          <p:cNvSpPr/>
          <p:nvPr/>
        </p:nvSpPr>
        <p:spPr>
          <a:xfrm>
            <a:off x="6238431" y="4960173"/>
            <a:ext cx="1554480" cy="5671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MongoDB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652000-B34F-4F33-9DB8-1E445AD8AA8E}"/>
              </a:ext>
            </a:extLst>
          </p:cNvPr>
          <p:cNvSpPr/>
          <p:nvPr/>
        </p:nvSpPr>
        <p:spPr>
          <a:xfrm>
            <a:off x="8072825" y="2833699"/>
            <a:ext cx="1783140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Socket.IO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CFD9767-8882-43F7-80D4-DFB4920C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769988"/>
            <a:ext cx="914400" cy="9144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C0DD6B-CB94-4317-AA4B-FF52DFF8E89F}"/>
              </a:ext>
            </a:extLst>
          </p:cNvPr>
          <p:cNvSpPr/>
          <p:nvPr/>
        </p:nvSpPr>
        <p:spPr>
          <a:xfrm>
            <a:off x="4076411" y="2833699"/>
            <a:ext cx="1781121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TensorBoard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7BCD468-F62B-46E5-ADF3-5085C1D92A51}"/>
              </a:ext>
            </a:extLst>
          </p:cNvPr>
          <p:cNvSpPr/>
          <p:nvPr/>
        </p:nvSpPr>
        <p:spPr>
          <a:xfrm>
            <a:off x="6223599" y="2823035"/>
            <a:ext cx="1554480" cy="52045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React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BFD12D-F166-4219-BE36-952B60B89C41}"/>
              </a:ext>
            </a:extLst>
          </p:cNvPr>
          <p:cNvSpPr/>
          <p:nvPr/>
        </p:nvSpPr>
        <p:spPr>
          <a:xfrm>
            <a:off x="2239998" y="4225682"/>
            <a:ext cx="1444191" cy="54864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spaCy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3028715-C6C8-48D9-9386-3ABEE80F30B6}"/>
              </a:ext>
            </a:extLst>
          </p:cNvPr>
          <p:cNvSpPr/>
          <p:nvPr/>
        </p:nvSpPr>
        <p:spPr>
          <a:xfrm>
            <a:off x="4076411" y="4216255"/>
            <a:ext cx="1781120" cy="55806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Flask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C9F28B0-A7AB-46AA-BF30-B713CFE7CA56}"/>
              </a:ext>
            </a:extLst>
          </p:cNvPr>
          <p:cNvSpPr/>
          <p:nvPr/>
        </p:nvSpPr>
        <p:spPr>
          <a:xfrm>
            <a:off x="4062574" y="3507319"/>
            <a:ext cx="1794957" cy="5274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pandas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8CA66E5-3C86-4246-AC9A-83CEF23FF162}"/>
              </a:ext>
            </a:extLst>
          </p:cNvPr>
          <p:cNvSpPr/>
          <p:nvPr/>
        </p:nvSpPr>
        <p:spPr>
          <a:xfrm>
            <a:off x="2247612" y="3524977"/>
            <a:ext cx="1444191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Rasa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9FD7F6-F3B8-4B65-B46E-F6855B8E0F73}"/>
              </a:ext>
            </a:extLst>
          </p:cNvPr>
          <p:cNvSpPr/>
          <p:nvPr/>
        </p:nvSpPr>
        <p:spPr>
          <a:xfrm>
            <a:off x="2226993" y="2835052"/>
            <a:ext cx="1444191" cy="5097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Python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AC8CAFE-3281-4646-8106-86326A1D5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48" y="2574910"/>
            <a:ext cx="548640" cy="54864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EDD3B81-C218-475C-B7F3-C61C71A75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24" y="4712488"/>
            <a:ext cx="548640" cy="54864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85690D25-D76A-4D1E-8A8F-59AE4A27F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40" y="2626806"/>
            <a:ext cx="548640" cy="548640"/>
          </a:xfrm>
          <a:prstGeom prst="rect">
            <a:avLst/>
          </a:prstGeom>
        </p:spPr>
      </p:pic>
      <p:pic>
        <p:nvPicPr>
          <p:cNvPr id="40" name="Picture 39" descr="A white circle with a black arrow&#10;&#10;Description automatically generated with medium confidence">
            <a:extLst>
              <a:ext uri="{FF2B5EF4-FFF2-40B4-BE49-F238E27FC236}">
                <a16:creationId xmlns:a16="http://schemas.microsoft.com/office/drawing/2014/main" id="{4D29D3E2-5F84-447C-83F6-7709BDADC6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70" y="2566468"/>
            <a:ext cx="548640" cy="548640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E8FC520F-610A-4F33-9306-93E45142A7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53" y="4216255"/>
            <a:ext cx="548640" cy="196025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F3D2AE9C-D966-4AA4-AACB-3168750EE4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67" y="3515551"/>
            <a:ext cx="548640" cy="26675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A0B5C92-1899-4003-A12F-1B924029B78D}"/>
              </a:ext>
            </a:extLst>
          </p:cNvPr>
          <p:cNvSpPr/>
          <p:nvPr/>
        </p:nvSpPr>
        <p:spPr>
          <a:xfrm>
            <a:off x="3825013" y="3434049"/>
            <a:ext cx="64008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ogo, company name&#10;&#10;Description automatically generated">
            <a:extLst>
              <a:ext uri="{FF2B5EF4-FFF2-40B4-BE49-F238E27FC236}">
                <a16:creationId xmlns:a16="http://schemas.microsoft.com/office/drawing/2014/main" id="{C880857D-7EF7-40DA-AA84-2EDAC23394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33" y="3460302"/>
            <a:ext cx="548640" cy="221813"/>
          </a:xfrm>
          <a:prstGeom prst="rect">
            <a:avLst/>
          </a:prstGeom>
        </p:spPr>
      </p:pic>
      <p:pic>
        <p:nvPicPr>
          <p:cNvPr id="53" name="Picture 52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A8F5F188-8393-4D5D-B501-2109FB74AD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62" y="4111034"/>
            <a:ext cx="548640" cy="362309"/>
          </a:xfrm>
          <a:prstGeom prst="rect">
            <a:avLst/>
          </a:prstGeom>
        </p:spPr>
      </p:pic>
      <p:pic>
        <p:nvPicPr>
          <p:cNvPr id="56" name="Picture 5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0EBD62-8239-4B65-ABC1-0EEE14D0A6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92" y="2664133"/>
            <a:ext cx="548640" cy="54864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9375A92-EF7C-4122-B37A-06318D0D0820}"/>
              </a:ext>
            </a:extLst>
          </p:cNvPr>
          <p:cNvSpPr/>
          <p:nvPr/>
        </p:nvSpPr>
        <p:spPr>
          <a:xfrm>
            <a:off x="2239998" y="1942171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D3523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Backend Development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0B4A981-5BA8-4A30-ACD0-CE9E1203358D}"/>
              </a:ext>
            </a:extLst>
          </p:cNvPr>
          <p:cNvSpPr/>
          <p:nvPr/>
        </p:nvSpPr>
        <p:spPr>
          <a:xfrm>
            <a:off x="2239998" y="4978682"/>
            <a:ext cx="1444191" cy="54864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Gensim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D1BA9E11-C36A-4445-AA04-CC0C44407A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20" y="4927210"/>
            <a:ext cx="548640" cy="274320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4E08544-AB34-4D06-BAFE-16615252CEB3}"/>
              </a:ext>
            </a:extLst>
          </p:cNvPr>
          <p:cNvSpPr/>
          <p:nvPr/>
        </p:nvSpPr>
        <p:spPr>
          <a:xfrm>
            <a:off x="6238431" y="1942170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D3523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Frontend Development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F1CD734-91ED-4211-AE09-DB577DA4B41E}"/>
              </a:ext>
            </a:extLst>
          </p:cNvPr>
          <p:cNvSpPr/>
          <p:nvPr/>
        </p:nvSpPr>
        <p:spPr>
          <a:xfrm>
            <a:off x="6223599" y="4107336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D3523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NoSQL Database Development</a:t>
            </a:r>
          </a:p>
        </p:txBody>
      </p:sp>
    </p:spTree>
    <p:extLst>
      <p:ext uri="{BB962C8B-B14F-4D97-AF65-F5344CB8AC3E}">
        <p14:creationId xmlns:p14="http://schemas.microsoft.com/office/powerpoint/2010/main" val="298842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40170" y="588088"/>
            <a:ext cx="9618405" cy="104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Technologies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CFD9767-8882-43F7-80D4-DFB4920C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769988"/>
            <a:ext cx="914400" cy="9144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AC1A509-B1F7-496F-B31B-FDA224409F6E}"/>
              </a:ext>
            </a:extLst>
          </p:cNvPr>
          <p:cNvSpPr/>
          <p:nvPr/>
        </p:nvSpPr>
        <p:spPr>
          <a:xfrm>
            <a:off x="4265086" y="3477027"/>
            <a:ext cx="1554480" cy="54385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Caddy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4CADE2-805E-494A-8CF9-AA7BBEB73B33}"/>
              </a:ext>
            </a:extLst>
          </p:cNvPr>
          <p:cNvSpPr/>
          <p:nvPr/>
        </p:nvSpPr>
        <p:spPr>
          <a:xfrm>
            <a:off x="2239998" y="3477027"/>
            <a:ext cx="1554480" cy="54385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GCP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65D6BFB-A3BC-4A52-BA22-768E3EB03829}"/>
              </a:ext>
            </a:extLst>
          </p:cNvPr>
          <p:cNvSpPr/>
          <p:nvPr/>
        </p:nvSpPr>
        <p:spPr>
          <a:xfrm>
            <a:off x="6323611" y="2833699"/>
            <a:ext cx="1554480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CCE9AFA-3371-4D31-8831-D608BF688094}"/>
              </a:ext>
            </a:extLst>
          </p:cNvPr>
          <p:cNvSpPr/>
          <p:nvPr/>
        </p:nvSpPr>
        <p:spPr>
          <a:xfrm>
            <a:off x="4275498" y="2767010"/>
            <a:ext cx="1554480" cy="54385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Nginx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98F2B0-0FE3-48DD-9FDA-BA5EA4AE8779}"/>
              </a:ext>
            </a:extLst>
          </p:cNvPr>
          <p:cNvSpPr/>
          <p:nvPr/>
        </p:nvSpPr>
        <p:spPr>
          <a:xfrm>
            <a:off x="2239998" y="2792346"/>
            <a:ext cx="1554480" cy="52045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Docker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A3DD5BC-EB93-4CD9-93C8-925485500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53" y="2532203"/>
            <a:ext cx="548640" cy="54864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44343427-B451-46A8-967A-9B122772C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53" y="2596437"/>
            <a:ext cx="548640" cy="54864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65991AE1-15BD-4D16-9ADD-0282E6A0B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66" y="2566857"/>
            <a:ext cx="548640" cy="54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B8320-2301-41C5-9ED4-0AAE4188C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73" y="3393083"/>
            <a:ext cx="457200" cy="457200"/>
          </a:xfrm>
          <a:prstGeom prst="rect">
            <a:avLst/>
          </a:prstGeom>
        </p:spPr>
      </p:pic>
      <p:pic>
        <p:nvPicPr>
          <p:cNvPr id="42" name="Picture 41" descr="A picture containing text, clipart, vector graphics, light&#10;&#10;Description automatically generated">
            <a:extLst>
              <a:ext uri="{FF2B5EF4-FFF2-40B4-BE49-F238E27FC236}">
                <a16:creationId xmlns:a16="http://schemas.microsoft.com/office/drawing/2014/main" id="{CE244FA2-1CF0-48F6-A2DA-A710F024AC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41" y="3344625"/>
            <a:ext cx="548640" cy="467202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9375A92-EF7C-4122-B37A-06318D0D0820}"/>
              </a:ext>
            </a:extLst>
          </p:cNvPr>
          <p:cNvSpPr/>
          <p:nvPr/>
        </p:nvSpPr>
        <p:spPr>
          <a:xfrm>
            <a:off x="2239998" y="1942171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D3523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4E08544-AB34-4D06-BAFE-16615252CEB3}"/>
              </a:ext>
            </a:extLst>
          </p:cNvPr>
          <p:cNvSpPr/>
          <p:nvPr/>
        </p:nvSpPr>
        <p:spPr>
          <a:xfrm>
            <a:off x="6238431" y="1942170"/>
            <a:ext cx="3617534" cy="62946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D3523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Source-code management</a:t>
            </a:r>
          </a:p>
        </p:txBody>
      </p:sp>
    </p:spTree>
    <p:extLst>
      <p:ext uri="{BB962C8B-B14F-4D97-AF65-F5344CB8AC3E}">
        <p14:creationId xmlns:p14="http://schemas.microsoft.com/office/powerpoint/2010/main" val="239726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E7DA40DF-E7D8-490B-A0B7-604DB32A4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8938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202525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4A34F3-CD7B-426B-BFD5-DBFA68E19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94" y="419878"/>
            <a:ext cx="11401212" cy="55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6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E028AA-E19D-45A6-A3AF-4D7E6E68461E}"/>
              </a:ext>
            </a:extLst>
          </p:cNvPr>
          <p:cNvSpPr/>
          <p:nvPr/>
        </p:nvSpPr>
        <p:spPr>
          <a:xfrm>
            <a:off x="2330244" y="1661652"/>
            <a:ext cx="1661653" cy="6784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7" name="Picture 2" descr="Profile photo of Ishara Dissanayake">
            <a:extLst>
              <a:ext uri="{FF2B5EF4-FFF2-40B4-BE49-F238E27FC236}">
                <a16:creationId xmlns:a16="http://schemas.microsoft.com/office/drawing/2014/main" id="{963F7BBD-B3C0-4391-BF3D-408CBEAF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19" y="4189319"/>
            <a:ext cx="1266307" cy="126630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928D779-9BBD-4E35-B939-461433613681}"/>
              </a:ext>
            </a:extLst>
          </p:cNvPr>
          <p:cNvSpPr txBox="1">
            <a:spLocks/>
          </p:cNvSpPr>
          <p:nvPr/>
        </p:nvSpPr>
        <p:spPr>
          <a:xfrm>
            <a:off x="5248610" y="4409937"/>
            <a:ext cx="5730154" cy="822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206477" y="1195433"/>
            <a:ext cx="11769213" cy="299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92D05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DIME: </a:t>
            </a:r>
            <a:r>
              <a:rPr lang="en-US" sz="4000" b="1">
                <a:solidFill>
                  <a:srgbClr val="00B05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Dual Interpretable </a:t>
            </a:r>
          </a:p>
          <a:p>
            <a:pPr algn="ctr"/>
            <a:r>
              <a:rPr lang="en-US" sz="4000" b="1">
                <a:solidFill>
                  <a:srgbClr val="00B05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Model-Agnostic Explanations</a:t>
            </a:r>
            <a:r>
              <a:rPr lang="en-US" sz="3200" b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ctr"/>
            <a:r>
              <a:rPr lang="en-US" sz="24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Using global explanations to generate local interpretations </a:t>
            </a:r>
          </a:p>
          <a:p>
            <a:pPr algn="ctr"/>
            <a:r>
              <a:rPr lang="en-US" sz="24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 intent classification models using explainable AI</a:t>
            </a:r>
            <a:endParaRPr lang="en-US" sz="2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617C15-2CDE-4143-BC7A-962FA2087D57}"/>
              </a:ext>
            </a:extLst>
          </p:cNvPr>
          <p:cNvSpPr/>
          <p:nvPr/>
        </p:nvSpPr>
        <p:spPr>
          <a:xfrm>
            <a:off x="5338914" y="4189319"/>
            <a:ext cx="3254477" cy="12663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Dissanayake D.M.I.M.</a:t>
            </a:r>
          </a:p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IT19069432</a:t>
            </a:r>
          </a:p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Data Science</a:t>
            </a:r>
          </a:p>
        </p:txBody>
      </p:sp>
    </p:spTree>
    <p:extLst>
      <p:ext uri="{BB962C8B-B14F-4D97-AF65-F5344CB8AC3E}">
        <p14:creationId xmlns:p14="http://schemas.microsoft.com/office/powerpoint/2010/main" val="356166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B633CEF-1AD8-4DD8-8D81-225D54A8743B}"/>
              </a:ext>
            </a:extLst>
          </p:cNvPr>
          <p:cNvGrpSpPr/>
          <p:nvPr/>
        </p:nvGrpSpPr>
        <p:grpSpPr>
          <a:xfrm flipH="1">
            <a:off x="587332" y="352474"/>
            <a:ext cx="1142066" cy="677673"/>
            <a:chOff x="3518591" y="484027"/>
            <a:chExt cx="2762865" cy="11110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9918E20-7BE1-4B02-BA3B-463825635074}"/>
                </a:ext>
              </a:extLst>
            </p:cNvPr>
            <p:cNvSpPr/>
            <p:nvPr/>
          </p:nvSpPr>
          <p:spPr>
            <a:xfrm>
              <a:off x="3518591" y="484027"/>
              <a:ext cx="2762865" cy="8100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7837F62F-39D8-419B-B90B-8A8DF69B6CAC}"/>
                </a:ext>
              </a:extLst>
            </p:cNvPr>
            <p:cNvSpPr/>
            <p:nvPr/>
          </p:nvSpPr>
          <p:spPr>
            <a:xfrm rot="5021986">
              <a:off x="3702511" y="1055384"/>
              <a:ext cx="570164" cy="509232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93" y="619027"/>
            <a:ext cx="2267479" cy="922015"/>
          </a:xfrm>
          <a:noFill/>
        </p:spPr>
        <p:txBody>
          <a:bodyPr anchor="ctr">
            <a:noAutofit/>
          </a:bodyPr>
          <a:lstStyle/>
          <a:p>
            <a:pPr algn="l"/>
            <a:r>
              <a:rPr lang="en-US" sz="32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The</a:t>
            </a:r>
            <a:br>
              <a:rPr lang="en-US" sz="4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b="1">
                <a:solidFill>
                  <a:srgbClr val="8DF24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Team</a:t>
            </a:r>
          </a:p>
        </p:txBody>
      </p:sp>
      <p:pic>
        <p:nvPicPr>
          <p:cNvPr id="18" name="Picture 2" descr="Profile photo of Ishara Dissanayake">
            <a:extLst>
              <a:ext uri="{FF2B5EF4-FFF2-40B4-BE49-F238E27FC236}">
                <a16:creationId xmlns:a16="http://schemas.microsoft.com/office/drawing/2014/main" id="{61AA82CB-604F-4977-AA76-DA01E5CC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62" y="3718655"/>
            <a:ext cx="1519711" cy="151971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rofile photo of Shamikh Hameed">
            <a:extLst>
              <a:ext uri="{FF2B5EF4-FFF2-40B4-BE49-F238E27FC236}">
                <a16:creationId xmlns:a16="http://schemas.microsoft.com/office/drawing/2014/main" id="{FEB26AF9-C6EB-4705-BE55-9343EE43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48" y="3718655"/>
            <a:ext cx="1519711" cy="151971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2170D5E-A3E6-430C-99C5-E641E9FF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2134" y="3718656"/>
            <a:ext cx="1519710" cy="151971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CAFE98-E2F1-4BFB-B4E8-181C5BF12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419" y="3718656"/>
            <a:ext cx="1519710" cy="1519710"/>
          </a:xfrm>
          <a:prstGeom prst="flowChartConnector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645235-17E8-4E3F-B80C-EE4277F30B2E}"/>
              </a:ext>
            </a:extLst>
          </p:cNvPr>
          <p:cNvSpPr txBox="1"/>
          <p:nvPr/>
        </p:nvSpPr>
        <p:spPr>
          <a:xfrm>
            <a:off x="847661" y="5514750"/>
            <a:ext cx="23515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Dissanayake D.M.I.M.</a:t>
            </a:r>
          </a:p>
          <a:p>
            <a:pPr algn="ctr"/>
            <a:r>
              <a:rPr lang="en-GB" sz="1400">
                <a:solidFill>
                  <a:srgbClr val="D6F2A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IT19069432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B01B2B-30C4-498B-B9C0-86D3BCC896D9}"/>
              </a:ext>
            </a:extLst>
          </p:cNvPr>
          <p:cNvSpPr txBox="1"/>
          <p:nvPr/>
        </p:nvSpPr>
        <p:spPr>
          <a:xfrm>
            <a:off x="3957847" y="5516224"/>
            <a:ext cx="151970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Hameed M.S.</a:t>
            </a:r>
          </a:p>
          <a:p>
            <a:pPr algn="ctr"/>
            <a:r>
              <a:rPr lang="en-GB" sz="1400">
                <a:solidFill>
                  <a:srgbClr val="D6F2A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IT19064932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A9DC26-42EF-4CFB-A533-D1CD18F8DC0E}"/>
              </a:ext>
            </a:extLst>
          </p:cNvPr>
          <p:cNvSpPr txBox="1"/>
          <p:nvPr/>
        </p:nvSpPr>
        <p:spPr>
          <a:xfrm>
            <a:off x="6398711" y="5510407"/>
            <a:ext cx="202655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Jayasinghe D.T.</a:t>
            </a:r>
          </a:p>
          <a:p>
            <a:pPr algn="ctr"/>
            <a:r>
              <a:rPr lang="en-GB" sz="1400">
                <a:solidFill>
                  <a:srgbClr val="D6F2A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IT19075754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C5F0DE-C8E6-443B-8E22-B7BA10037CEB}"/>
              </a:ext>
            </a:extLst>
          </p:cNvPr>
          <p:cNvSpPr txBox="1"/>
          <p:nvPr/>
        </p:nvSpPr>
        <p:spPr>
          <a:xfrm>
            <a:off x="8816210" y="5513921"/>
            <a:ext cx="25801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Sakalasooriya S.A.H.A.</a:t>
            </a:r>
          </a:p>
          <a:p>
            <a:pPr algn="ctr"/>
            <a:r>
              <a:rPr lang="en-GB" sz="1400">
                <a:solidFill>
                  <a:srgbClr val="D6F2A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IT19051208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4A8A068-EB73-43EE-BE30-6B175E6E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9" b="11209"/>
          <a:stretch/>
        </p:blipFill>
        <p:spPr bwMode="auto">
          <a:xfrm>
            <a:off x="3957847" y="1221503"/>
            <a:ext cx="1519711" cy="151971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F35F656-077E-43AD-8D59-EFB2F4C5E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586"/>
          <a:stretch/>
        </p:blipFill>
        <p:spPr bwMode="auto">
          <a:xfrm>
            <a:off x="6652132" y="1221504"/>
            <a:ext cx="1519710" cy="151971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752502-E726-4955-B05C-D391A31961D8}"/>
              </a:ext>
            </a:extLst>
          </p:cNvPr>
          <p:cNvSpPr txBox="1"/>
          <p:nvPr/>
        </p:nvSpPr>
        <p:spPr>
          <a:xfrm>
            <a:off x="3003201" y="2928996"/>
            <a:ext cx="34290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solidFill>
                  <a:srgbClr val="D6F2A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Supervisor</a:t>
            </a:r>
          </a:p>
          <a:p>
            <a:pPr algn="ctr"/>
            <a:r>
              <a:rPr lang="en-US" sz="1400">
                <a:solidFill>
                  <a:schemeClr val="bg1"/>
                </a:solidFill>
                <a:effectLst/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Dr. Lakmini Abeywardhana</a:t>
            </a:r>
            <a:endParaRPr lang="en-GB" sz="14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A1CC0-4CF9-414B-BCFC-A482AB028066}"/>
              </a:ext>
            </a:extLst>
          </p:cNvPr>
          <p:cNvSpPr txBox="1"/>
          <p:nvPr/>
        </p:nvSpPr>
        <p:spPr>
          <a:xfrm>
            <a:off x="6085633" y="2912499"/>
            <a:ext cx="265270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 b="1">
                <a:solidFill>
                  <a:srgbClr val="D6F2AE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Co – Supervisor</a:t>
            </a:r>
          </a:p>
          <a:p>
            <a:pPr algn="ctr"/>
            <a:r>
              <a:rPr lang="en-GB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Ms. Dinuka Wijendra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1A9D25-D9FD-4FA4-AB65-D3DC9CE6A87D}"/>
              </a:ext>
            </a:extLst>
          </p:cNvPr>
          <p:cNvSpPr/>
          <p:nvPr/>
        </p:nvSpPr>
        <p:spPr>
          <a:xfrm>
            <a:off x="4554790" y="3185649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Accuracy-Interpretability Trade-off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E999C52-77F2-420A-9484-EC7EA41F8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Component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Background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9FD7F6-F3B8-4B65-B46E-F6855B8E0F73}"/>
              </a:ext>
            </a:extLst>
          </p:cNvPr>
          <p:cNvSpPr/>
          <p:nvPr/>
        </p:nvSpPr>
        <p:spPr>
          <a:xfrm>
            <a:off x="855405" y="3185649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What is XAI?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176BCA7-BE05-4016-A5DB-8FEA5ECA1B1E}"/>
              </a:ext>
            </a:extLst>
          </p:cNvPr>
          <p:cNvSpPr/>
          <p:nvPr/>
        </p:nvSpPr>
        <p:spPr>
          <a:xfrm>
            <a:off x="8254175" y="3205312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Global vs Local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62702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F678796-6DF6-4973-8F3E-CDC2B35C2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Component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Gap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855405" y="2428571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Research/ Tool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9C3F7D-804F-4E3C-877E-EFBCA7032B5D}"/>
              </a:ext>
            </a:extLst>
          </p:cNvPr>
          <p:cNvSpPr/>
          <p:nvPr/>
        </p:nvSpPr>
        <p:spPr>
          <a:xfrm>
            <a:off x="2638805" y="2428570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Intrinsic/ Post hoc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2B3E0-2AFB-47EB-A3AA-536817874DBA}"/>
              </a:ext>
            </a:extLst>
          </p:cNvPr>
          <p:cNvSpPr/>
          <p:nvPr/>
        </p:nvSpPr>
        <p:spPr>
          <a:xfrm>
            <a:off x="4422205" y="2428570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Local/ Global Explanations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EACE47-73A7-4393-9027-DC4EEA4878DB}"/>
              </a:ext>
            </a:extLst>
          </p:cNvPr>
          <p:cNvSpPr/>
          <p:nvPr/>
        </p:nvSpPr>
        <p:spPr>
          <a:xfrm>
            <a:off x="6205605" y="2428569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 Specificity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BD96BC-DB7E-4FC5-BFE7-A009E1BDA034}"/>
              </a:ext>
            </a:extLst>
          </p:cNvPr>
          <p:cNvSpPr/>
          <p:nvPr/>
        </p:nvSpPr>
        <p:spPr>
          <a:xfrm>
            <a:off x="7989005" y="2428569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Feature Engineering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1D2D88-E1DB-4B38-AFF3-3F572652442C}"/>
              </a:ext>
            </a:extLst>
          </p:cNvPr>
          <p:cNvSpPr/>
          <p:nvPr/>
        </p:nvSpPr>
        <p:spPr>
          <a:xfrm>
            <a:off x="9772405" y="2428569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Feature Contribution Score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F806253-6D34-491B-989F-02577797E353}"/>
              </a:ext>
            </a:extLst>
          </p:cNvPr>
          <p:cNvSpPr/>
          <p:nvPr/>
        </p:nvSpPr>
        <p:spPr>
          <a:xfrm>
            <a:off x="855405" y="3321258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LIME 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24FB76-7B8D-4649-85FD-4F7F9263F363}"/>
              </a:ext>
            </a:extLst>
          </p:cNvPr>
          <p:cNvSpPr/>
          <p:nvPr/>
        </p:nvSpPr>
        <p:spPr>
          <a:xfrm>
            <a:off x="2638805" y="332125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 hoc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BEB88B-B4D0-4039-B198-FBAEED9D7CE8}"/>
              </a:ext>
            </a:extLst>
          </p:cNvPr>
          <p:cNvSpPr/>
          <p:nvPr/>
        </p:nvSpPr>
        <p:spPr>
          <a:xfrm>
            <a:off x="4422205" y="332125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Local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2C9C8D9-9333-467F-8F58-7677CAB51D85}"/>
              </a:ext>
            </a:extLst>
          </p:cNvPr>
          <p:cNvSpPr/>
          <p:nvPr/>
        </p:nvSpPr>
        <p:spPr>
          <a:xfrm>
            <a:off x="6205605" y="332125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 Agnostic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B84730-BEE0-4D2D-A1F5-7234194D340A}"/>
              </a:ext>
            </a:extLst>
          </p:cNvPr>
          <p:cNvSpPr/>
          <p:nvPr/>
        </p:nvSpPr>
        <p:spPr>
          <a:xfrm>
            <a:off x="7989005" y="332125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Ridge Regression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1AD7C5E-2909-4F53-92C6-9AD5D7C23D21}"/>
              </a:ext>
            </a:extLst>
          </p:cNvPr>
          <p:cNvSpPr/>
          <p:nvPr/>
        </p:nvSpPr>
        <p:spPr>
          <a:xfrm>
            <a:off x="9772405" y="332125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Local Linear Surrogate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CF9AD45-962C-48FE-A148-51EE0AA33083}"/>
              </a:ext>
            </a:extLst>
          </p:cNvPr>
          <p:cNvSpPr/>
          <p:nvPr/>
        </p:nvSpPr>
        <p:spPr>
          <a:xfrm>
            <a:off x="855405" y="4213943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SHAP [2]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850C1F-0F95-4F01-A912-4D5F44A92DF7}"/>
              </a:ext>
            </a:extLst>
          </p:cNvPr>
          <p:cNvSpPr/>
          <p:nvPr/>
        </p:nvSpPr>
        <p:spPr>
          <a:xfrm>
            <a:off x="2638805" y="421394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 hoc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298667D-B9E2-46A6-807A-65BE870160B7}"/>
              </a:ext>
            </a:extLst>
          </p:cNvPr>
          <p:cNvSpPr/>
          <p:nvPr/>
        </p:nvSpPr>
        <p:spPr>
          <a:xfrm>
            <a:off x="4422205" y="4213942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Global or Local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EF366D-2A95-4172-8E90-8F712181C1DB}"/>
              </a:ext>
            </a:extLst>
          </p:cNvPr>
          <p:cNvSpPr/>
          <p:nvPr/>
        </p:nvSpPr>
        <p:spPr>
          <a:xfrm>
            <a:off x="6205605" y="4213941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 Agnostic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2CB9DD-510D-488E-A609-4F197A3B68AB}"/>
              </a:ext>
            </a:extLst>
          </p:cNvPr>
          <p:cNvSpPr/>
          <p:nvPr/>
        </p:nvSpPr>
        <p:spPr>
          <a:xfrm>
            <a:off x="7989005" y="4213941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All features with Approximation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B4DB4B-0529-4A34-97DE-9F85DD332019}"/>
              </a:ext>
            </a:extLst>
          </p:cNvPr>
          <p:cNvSpPr/>
          <p:nvPr/>
        </p:nvSpPr>
        <p:spPr>
          <a:xfrm>
            <a:off x="9772405" y="4213941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Shapley Values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93B6695-A5C1-48ED-B672-00DBB644476C}"/>
              </a:ext>
            </a:extLst>
          </p:cNvPr>
          <p:cNvSpPr/>
          <p:nvPr/>
        </p:nvSpPr>
        <p:spPr>
          <a:xfrm>
            <a:off x="855405" y="5106628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(This Research)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56BDCDC-081D-46BD-938F-20DB3FEC8EAA}"/>
              </a:ext>
            </a:extLst>
          </p:cNvPr>
          <p:cNvSpPr/>
          <p:nvPr/>
        </p:nvSpPr>
        <p:spPr>
          <a:xfrm>
            <a:off x="2638805" y="510662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 hoc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C5862F4-CB2A-419C-A5F0-A4C7EFB7617E}"/>
              </a:ext>
            </a:extLst>
          </p:cNvPr>
          <p:cNvSpPr/>
          <p:nvPr/>
        </p:nvSpPr>
        <p:spPr>
          <a:xfrm>
            <a:off x="4422205" y="5106627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Local using Global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C27F11-409C-42DB-A8FC-D1E5139987D7}"/>
              </a:ext>
            </a:extLst>
          </p:cNvPr>
          <p:cNvSpPr/>
          <p:nvPr/>
        </p:nvSpPr>
        <p:spPr>
          <a:xfrm>
            <a:off x="6205605" y="510662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 Agnostic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8C5B0C5-6BCA-414E-9497-793984169412}"/>
              </a:ext>
            </a:extLst>
          </p:cNvPr>
          <p:cNvSpPr/>
          <p:nvPr/>
        </p:nvSpPr>
        <p:spPr>
          <a:xfrm>
            <a:off x="7989005" y="510662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Global Feature Importance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E9507FF-61D0-400B-84A5-CAC366F6F89B}"/>
              </a:ext>
            </a:extLst>
          </p:cNvPr>
          <p:cNvSpPr/>
          <p:nvPr/>
        </p:nvSpPr>
        <p:spPr>
          <a:xfrm>
            <a:off x="9772405" y="5106626"/>
            <a:ext cx="1611185" cy="74134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Shapley Values</a:t>
            </a:r>
          </a:p>
        </p:txBody>
      </p:sp>
    </p:spTree>
    <p:extLst>
      <p:ext uri="{BB962C8B-B14F-4D97-AF65-F5344CB8AC3E}">
        <p14:creationId xmlns:p14="http://schemas.microsoft.com/office/powerpoint/2010/main" val="187671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A848BF1-D2A5-4B34-84CC-6F2307E9B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Component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Question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855405" y="3116828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Cannot Trust &amp; 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Debug ML Models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2B3E0-2AFB-47EB-A3AA-536817874DBA}"/>
              </a:ext>
            </a:extLst>
          </p:cNvPr>
          <p:cNvSpPr/>
          <p:nvPr/>
        </p:nvSpPr>
        <p:spPr>
          <a:xfrm>
            <a:off x="8254175" y="3116828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Explainability in modern Chatbot Frameworks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4454013" y="3116828"/>
            <a:ext cx="3445055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Why not blending Local &amp; Global Explanations?</a:t>
            </a:r>
          </a:p>
        </p:txBody>
      </p:sp>
    </p:spTree>
    <p:extLst>
      <p:ext uri="{BB962C8B-B14F-4D97-AF65-F5344CB8AC3E}">
        <p14:creationId xmlns:p14="http://schemas.microsoft.com/office/powerpoint/2010/main" val="154129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2674392-C0A8-485B-B7DF-A01843B5F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6" y="867503"/>
            <a:ext cx="753634" cy="75363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5B761A-D7DD-440A-9108-1F38E32E7749}"/>
              </a:ext>
            </a:extLst>
          </p:cNvPr>
          <p:cNvSpPr/>
          <p:nvPr/>
        </p:nvSpPr>
        <p:spPr>
          <a:xfrm>
            <a:off x="6237090" y="2205050"/>
            <a:ext cx="4874835" cy="322039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AB20A7-B391-462E-B2A7-20469B8BC53C}"/>
              </a:ext>
            </a:extLst>
          </p:cNvPr>
          <p:cNvSpPr/>
          <p:nvPr/>
        </p:nvSpPr>
        <p:spPr>
          <a:xfrm>
            <a:off x="1078925" y="2205050"/>
            <a:ext cx="4874835" cy="322039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145D46-C433-463E-BC69-83506A7D1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53"/>
          <a:stretch/>
        </p:blipFill>
        <p:spPr>
          <a:xfrm>
            <a:off x="1218593" y="2423121"/>
            <a:ext cx="4404742" cy="28483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4E7FE6-7AD3-4DE9-97A4-D612626BB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287" y="2360374"/>
            <a:ext cx="4618120" cy="291109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AF38F2DC-6A59-4433-9B6F-69BE23C10EC9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Survey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412184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7654005-42E3-4FFC-8814-0FE3B8D1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Specific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864582" y="2834970"/>
            <a:ext cx="10462835" cy="17065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DIME, an Explainable AI approach to deliver local model explanations with the help of global feature importance.</a:t>
            </a:r>
          </a:p>
        </p:txBody>
      </p:sp>
    </p:spTree>
    <p:extLst>
      <p:ext uri="{BB962C8B-B14F-4D97-AF65-F5344CB8AC3E}">
        <p14:creationId xmlns:p14="http://schemas.microsoft.com/office/powerpoint/2010/main" val="1810240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A41CB-8577-439F-AD36-1B92236EE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85540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Find Global and Local Explanations logically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2B3E0-2AFB-47EB-A3AA-536817874DBA}"/>
              </a:ext>
            </a:extLst>
          </p:cNvPr>
          <p:cNvSpPr/>
          <p:nvPr/>
        </p:nvSpPr>
        <p:spPr>
          <a:xfrm>
            <a:off x="4554790" y="2428569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a python package for DIME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8254175" y="2428568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Modify DIET intent classifier to get all confidence scores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2686661" y="421189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Visualize explanations in an interpretable manner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55EA0F-0BC1-45F1-912D-D5F09A7E807A}"/>
              </a:ext>
            </a:extLst>
          </p:cNvPr>
          <p:cNvSpPr/>
          <p:nvPr/>
        </p:nvSpPr>
        <p:spPr>
          <a:xfrm>
            <a:off x="6324599" y="424385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DIME with Rasa seamlessly</a:t>
            </a:r>
          </a:p>
        </p:txBody>
      </p:sp>
    </p:spTree>
    <p:extLst>
      <p:ext uri="{BB962C8B-B14F-4D97-AF65-F5344CB8AC3E}">
        <p14:creationId xmlns:p14="http://schemas.microsoft.com/office/powerpoint/2010/main" val="2884598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C86655D5-AB13-44DA-937C-E7CB86E35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714462"/>
            <a:ext cx="1121506" cy="11215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Functional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1637724" y="4492538"/>
            <a:ext cx="8908355" cy="54019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 should ask the users number of features to generate explanations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5491D2-D5DE-45F4-B2E6-87DA419FF181}"/>
              </a:ext>
            </a:extLst>
          </p:cNvPr>
          <p:cNvSpPr/>
          <p:nvPr/>
        </p:nvSpPr>
        <p:spPr>
          <a:xfrm>
            <a:off x="1637725" y="2201613"/>
            <a:ext cx="8908355" cy="52355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 should provide methods to calculate global and local explanations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B3F263-9A78-491F-9A40-5E8EBF13966B}"/>
              </a:ext>
            </a:extLst>
          </p:cNvPr>
          <p:cNvSpPr/>
          <p:nvPr/>
        </p:nvSpPr>
        <p:spPr>
          <a:xfrm>
            <a:off x="1641822" y="2909124"/>
            <a:ext cx="8908355" cy="52355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 should provide a local server as a visualization tool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C5F677-5DD5-458B-B2FC-CF37A656307B}"/>
              </a:ext>
            </a:extLst>
          </p:cNvPr>
          <p:cNvSpPr/>
          <p:nvPr/>
        </p:nvSpPr>
        <p:spPr>
          <a:xfrm>
            <a:off x="1637725" y="3616635"/>
            <a:ext cx="8908355" cy="69194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 should be applicable to any ML model that outputs confidence scores for predictions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D42F0C-05CA-407E-AA71-6E3D0F482C18}"/>
              </a:ext>
            </a:extLst>
          </p:cNvPr>
          <p:cNvSpPr/>
          <p:nvPr/>
        </p:nvSpPr>
        <p:spPr>
          <a:xfrm>
            <a:off x="1637723" y="5216693"/>
            <a:ext cx="8908355" cy="54019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 should utilize caching to optimize calculations</a:t>
            </a:r>
          </a:p>
        </p:txBody>
      </p:sp>
    </p:spTree>
    <p:extLst>
      <p:ext uri="{BB962C8B-B14F-4D97-AF65-F5344CB8AC3E}">
        <p14:creationId xmlns:p14="http://schemas.microsoft.com/office/powerpoint/2010/main" val="2369653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A2DB2E2-DAE5-4634-8928-D5A59F94F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2115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Non-functional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1828798" y="2610118"/>
            <a:ext cx="4775200" cy="5517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Efficient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0B892-2A38-4DA3-A018-3F39D2D5131D}"/>
              </a:ext>
            </a:extLst>
          </p:cNvPr>
          <p:cNvSpPr/>
          <p:nvPr/>
        </p:nvSpPr>
        <p:spPr>
          <a:xfrm>
            <a:off x="1828799" y="3303972"/>
            <a:ext cx="4775200" cy="5517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Reliable Explanations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6C23DB-68DF-42C8-8A79-D1D70006AE04}"/>
              </a:ext>
            </a:extLst>
          </p:cNvPr>
          <p:cNvSpPr/>
          <p:nvPr/>
        </p:nvSpPr>
        <p:spPr>
          <a:xfrm>
            <a:off x="1828798" y="3995916"/>
            <a:ext cx="4775201" cy="5517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Simple &amp; Interpretable Visualizations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33B56F-E36E-47B6-9F5A-D2295912D8D5}"/>
              </a:ext>
            </a:extLst>
          </p:cNvPr>
          <p:cNvSpPr/>
          <p:nvPr/>
        </p:nvSpPr>
        <p:spPr>
          <a:xfrm>
            <a:off x="1828798" y="4689770"/>
            <a:ext cx="4775199" cy="55174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Modular package</a:t>
            </a:r>
          </a:p>
        </p:txBody>
      </p:sp>
    </p:spTree>
    <p:extLst>
      <p:ext uri="{BB962C8B-B14F-4D97-AF65-F5344CB8AC3E}">
        <p14:creationId xmlns:p14="http://schemas.microsoft.com/office/powerpoint/2010/main" val="52695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83B81D54-2BA6-40DE-9417-2CBDA000A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Proposed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85540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a Dataset for Rasa conversational AI Training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9C3F7D-804F-4E3C-877E-EFBCA7032B5D}"/>
              </a:ext>
            </a:extLst>
          </p:cNvPr>
          <p:cNvSpPr/>
          <p:nvPr/>
        </p:nvSpPr>
        <p:spPr>
          <a:xfrm>
            <a:off x="4554790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 a Rasa Conversational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2B3E0-2AFB-47EB-A3AA-536817874DBA}"/>
              </a:ext>
            </a:extLst>
          </p:cNvPr>
          <p:cNvSpPr/>
          <p:nvPr/>
        </p:nvSpPr>
        <p:spPr>
          <a:xfrm>
            <a:off x="825417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the DIME Algorithm Using the Trained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855405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DIME Server to Support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any 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Rasa Chatbot by default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4554790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Compare Different Techniques for Global Feature Importance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55EA0F-0BC1-45F1-912D-D5F09A7E807A}"/>
              </a:ext>
            </a:extLst>
          </p:cNvPr>
          <p:cNvSpPr/>
          <p:nvPr/>
        </p:nvSpPr>
        <p:spPr>
          <a:xfrm>
            <a:off x="8192728" y="432619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Evaluate DIME &amp; Integrate with the Overall System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EDD926-47B2-4EB1-9D19-21A493E7DAF8}"/>
              </a:ext>
            </a:extLst>
          </p:cNvPr>
          <p:cNvSpPr/>
          <p:nvPr/>
        </p:nvSpPr>
        <p:spPr>
          <a:xfrm>
            <a:off x="1042220" y="2168015"/>
            <a:ext cx="521110" cy="5211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EA910F-2FF9-47D3-A880-F1A22DF97F32}"/>
              </a:ext>
            </a:extLst>
          </p:cNvPr>
          <p:cNvSpPr/>
          <p:nvPr/>
        </p:nvSpPr>
        <p:spPr>
          <a:xfrm>
            <a:off x="4730300" y="2175389"/>
            <a:ext cx="521110" cy="5211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B661F4-7E89-484D-A1AD-74BFEA7B1DC2}"/>
              </a:ext>
            </a:extLst>
          </p:cNvPr>
          <p:cNvSpPr/>
          <p:nvPr/>
        </p:nvSpPr>
        <p:spPr>
          <a:xfrm>
            <a:off x="8418380" y="2168015"/>
            <a:ext cx="521110" cy="5211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D0E8C0-0154-4167-B134-AF365259DC15}"/>
              </a:ext>
            </a:extLst>
          </p:cNvPr>
          <p:cNvSpPr/>
          <p:nvPr/>
        </p:nvSpPr>
        <p:spPr>
          <a:xfrm>
            <a:off x="1042220" y="4045970"/>
            <a:ext cx="521110" cy="5211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8A2D49-1741-42AB-9443-CC99DBAAFA1C}"/>
              </a:ext>
            </a:extLst>
          </p:cNvPr>
          <p:cNvSpPr/>
          <p:nvPr/>
        </p:nvSpPr>
        <p:spPr>
          <a:xfrm>
            <a:off x="4730300" y="4053344"/>
            <a:ext cx="521110" cy="5211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0CFD5F5-3123-4F51-8B8E-D436D8C3FAF4}"/>
              </a:ext>
            </a:extLst>
          </p:cNvPr>
          <p:cNvSpPr/>
          <p:nvPr/>
        </p:nvSpPr>
        <p:spPr>
          <a:xfrm>
            <a:off x="8418380" y="4045970"/>
            <a:ext cx="521110" cy="5211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5401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16D335B7-FE57-4A91-A0B2-35D52EBDC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Global feature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Importance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2554750" y="2530169"/>
            <a:ext cx="1999555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Original Dataset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271E80-903D-4C9D-B70E-DEC775E26FFF}"/>
              </a:ext>
            </a:extLst>
          </p:cNvPr>
          <p:cNvSpPr/>
          <p:nvPr/>
        </p:nvSpPr>
        <p:spPr>
          <a:xfrm>
            <a:off x="7279149" y="2530169"/>
            <a:ext cx="2111315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Observe the Accuracy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8366102-7071-4F23-B0CA-5307DC746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27" y="2616198"/>
            <a:ext cx="914400" cy="91440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889588-749B-44A4-A97C-E68B7D4A2993}"/>
              </a:ext>
            </a:extLst>
          </p:cNvPr>
          <p:cNvSpPr/>
          <p:nvPr/>
        </p:nvSpPr>
        <p:spPr>
          <a:xfrm>
            <a:off x="4752916" y="2903382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68EE0D3-65B1-40B0-95CF-6BD67D4F83A1}"/>
              </a:ext>
            </a:extLst>
          </p:cNvPr>
          <p:cNvSpPr/>
          <p:nvPr/>
        </p:nvSpPr>
        <p:spPr>
          <a:xfrm>
            <a:off x="6572538" y="2946398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88498C-DB2F-45D4-9A81-B78DD468F278}"/>
              </a:ext>
            </a:extLst>
          </p:cNvPr>
          <p:cNvSpPr/>
          <p:nvPr/>
        </p:nvSpPr>
        <p:spPr>
          <a:xfrm>
            <a:off x="2157036" y="3683817"/>
            <a:ext cx="4794538" cy="1735392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ඔයාලගෙ මොනවද තියෙන ඩිග්‍රි?</a:t>
            </a: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2. SLIIT 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එකේ තියෙන උපාධි මොනවද?</a:t>
            </a: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3. Foundation courses 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කියන්නෙ මොනවද </a:t>
            </a: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4. Repeat 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එකකට කීයක් වෙනවද</a:t>
            </a:r>
            <a:endParaRPr lang="en-US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BFBDB6"/>
                </a:solidFill>
                <a:latin typeface="Consolas" panose="020B0609020204030204" pitchFamily="49" charset="0"/>
              </a:rPr>
              <a:t>...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7B80EC-2DA6-4173-89D4-0E3C80E89775}"/>
              </a:ext>
            </a:extLst>
          </p:cNvPr>
          <p:cNvSpPr/>
          <p:nvPr/>
        </p:nvSpPr>
        <p:spPr>
          <a:xfrm>
            <a:off x="7730958" y="3683817"/>
            <a:ext cx="2208326" cy="1735392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Correct</a:t>
            </a:r>
          </a:p>
          <a:p>
            <a:r>
              <a:rPr lang="en-US" sz="1200">
                <a:solidFill>
                  <a:srgbClr val="BFBDB6"/>
                </a:solidFill>
                <a:latin typeface="Consolas" panose="020B0609020204030204" pitchFamily="49" charset="0"/>
              </a:rPr>
              <a:t>Correct</a:t>
            </a:r>
          </a:p>
          <a:p>
            <a:r>
              <a:rPr lang="en-US" sz="12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Incorrect</a:t>
            </a:r>
          </a:p>
          <a:p>
            <a:r>
              <a:rPr lang="en-US" sz="1200">
                <a:solidFill>
                  <a:srgbClr val="BFBDB6"/>
                </a:solidFill>
                <a:latin typeface="Consolas" panose="020B0609020204030204" pitchFamily="49" charset="0"/>
              </a:rPr>
              <a:t>Correct</a:t>
            </a:r>
          </a:p>
          <a:p>
            <a:r>
              <a:rPr lang="en-US" sz="12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...</a:t>
            </a:r>
            <a:endParaRPr lang="si-LK" sz="12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9F14DB-21B5-469C-89A4-639D6BEFE6B9}"/>
              </a:ext>
            </a:extLst>
          </p:cNvPr>
          <p:cNvSpPr/>
          <p:nvPr/>
        </p:nvSpPr>
        <p:spPr>
          <a:xfrm>
            <a:off x="2157036" y="5534494"/>
            <a:ext cx="5553912" cy="311850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Accuracy for original </a:t>
            </a:r>
            <a:r>
              <a:rPr lang="en-US" sz="1400">
                <a:solidFill>
                  <a:srgbClr val="BFBDB6"/>
                </a:solidFill>
                <a:latin typeface="Consolas" panose="020B0609020204030204" pitchFamily="49" charset="0"/>
              </a:rPr>
              <a:t>d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ataset = 3/4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1F1D5A-5A47-4D7D-AAD7-2BC1B7CBCD6A}"/>
              </a:ext>
            </a:extLst>
          </p:cNvPr>
          <p:cNvSpPr/>
          <p:nvPr/>
        </p:nvSpPr>
        <p:spPr>
          <a:xfrm>
            <a:off x="2157036" y="1964154"/>
            <a:ext cx="7668174" cy="311850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Finding Global Feature Importance for “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මොනවද 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”: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54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75F492-478F-42AB-862A-CA290A79546A}"/>
              </a:ext>
            </a:extLst>
          </p:cNvPr>
          <p:cNvSpPr/>
          <p:nvPr/>
        </p:nvSpPr>
        <p:spPr>
          <a:xfrm>
            <a:off x="85540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405" y="570270"/>
            <a:ext cx="10591800" cy="138388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Overall</a:t>
            </a:r>
            <a:r>
              <a:rPr lang="en-US" sz="6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 sz="6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6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Project Description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B23C89-77EC-4F3B-9840-48D6FAE178AE}"/>
              </a:ext>
            </a:extLst>
          </p:cNvPr>
          <p:cNvSpPr/>
          <p:nvPr/>
        </p:nvSpPr>
        <p:spPr>
          <a:xfrm>
            <a:off x="4554790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0180F4-01C1-4D59-8686-1BBC4671745A}"/>
              </a:ext>
            </a:extLst>
          </p:cNvPr>
          <p:cNvSpPr/>
          <p:nvPr/>
        </p:nvSpPr>
        <p:spPr>
          <a:xfrm>
            <a:off x="825417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gap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0A3DCA-4748-496B-BFA6-2C9075292FB4}"/>
              </a:ext>
            </a:extLst>
          </p:cNvPr>
          <p:cNvSpPr/>
          <p:nvPr/>
        </p:nvSpPr>
        <p:spPr>
          <a:xfrm>
            <a:off x="855405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Objectives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50E159-67FA-463A-AC52-1B7DFB009EA4}"/>
              </a:ext>
            </a:extLst>
          </p:cNvPr>
          <p:cNvSpPr/>
          <p:nvPr/>
        </p:nvSpPr>
        <p:spPr>
          <a:xfrm>
            <a:off x="4554790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Overall system architecture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7BB2C9-2F56-4256-B7DA-728CD892A427}"/>
              </a:ext>
            </a:extLst>
          </p:cNvPr>
          <p:cNvSpPr/>
          <p:nvPr/>
        </p:nvSpPr>
        <p:spPr>
          <a:xfrm>
            <a:off x="8192728" y="432619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Gantt chart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2E1520-ADE1-48DD-845F-C52A08401D11}"/>
              </a:ext>
            </a:extLst>
          </p:cNvPr>
          <p:cNvSpPr/>
          <p:nvPr/>
        </p:nvSpPr>
        <p:spPr>
          <a:xfrm>
            <a:off x="1042220" y="2168015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6F2A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DAF17A-B9BE-4055-BF48-494F261B8317}"/>
              </a:ext>
            </a:extLst>
          </p:cNvPr>
          <p:cNvSpPr/>
          <p:nvPr/>
        </p:nvSpPr>
        <p:spPr>
          <a:xfrm>
            <a:off x="4764955" y="2160636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6F2A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DD7F58-9C51-4081-AB0C-0F40E44939C8}"/>
              </a:ext>
            </a:extLst>
          </p:cNvPr>
          <p:cNvSpPr/>
          <p:nvPr/>
        </p:nvSpPr>
        <p:spPr>
          <a:xfrm>
            <a:off x="8464340" y="2160636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6F2A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AF3392-1E46-4204-B1A2-0A962F969515}"/>
              </a:ext>
            </a:extLst>
          </p:cNvPr>
          <p:cNvSpPr/>
          <p:nvPr/>
        </p:nvSpPr>
        <p:spPr>
          <a:xfrm>
            <a:off x="1042220" y="4065642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6F2A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592F13-DB1D-46FF-BD16-E91C569578D1}"/>
              </a:ext>
            </a:extLst>
          </p:cNvPr>
          <p:cNvSpPr/>
          <p:nvPr/>
        </p:nvSpPr>
        <p:spPr>
          <a:xfrm>
            <a:off x="4764955" y="4058263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6F2A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01C64-500E-40FC-A636-514F0718D7AA}"/>
              </a:ext>
            </a:extLst>
          </p:cNvPr>
          <p:cNvSpPr/>
          <p:nvPr/>
        </p:nvSpPr>
        <p:spPr>
          <a:xfrm>
            <a:off x="8464340" y="4058263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D6F2A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8098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16D335B7-FE57-4A91-A0B2-35D52EBDC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Global feature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Importance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2554750" y="2530169"/>
            <a:ext cx="1999555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Altered Dataset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271E80-903D-4C9D-B70E-DEC775E26FFF}"/>
              </a:ext>
            </a:extLst>
          </p:cNvPr>
          <p:cNvSpPr/>
          <p:nvPr/>
        </p:nvSpPr>
        <p:spPr>
          <a:xfrm>
            <a:off x="7279149" y="2530169"/>
            <a:ext cx="2111315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Observe the Accuracy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8366102-7071-4F23-B0CA-5307DC746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27" y="2616198"/>
            <a:ext cx="914400" cy="91440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889588-749B-44A4-A97C-E68B7D4A2993}"/>
              </a:ext>
            </a:extLst>
          </p:cNvPr>
          <p:cNvSpPr/>
          <p:nvPr/>
        </p:nvSpPr>
        <p:spPr>
          <a:xfrm>
            <a:off x="4752916" y="2903382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68EE0D3-65B1-40B0-95CF-6BD67D4F83A1}"/>
              </a:ext>
            </a:extLst>
          </p:cNvPr>
          <p:cNvSpPr/>
          <p:nvPr/>
        </p:nvSpPr>
        <p:spPr>
          <a:xfrm>
            <a:off x="6572538" y="2946398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88498C-DB2F-45D4-9A81-B78DD468F278}"/>
              </a:ext>
            </a:extLst>
          </p:cNvPr>
          <p:cNvSpPr/>
          <p:nvPr/>
        </p:nvSpPr>
        <p:spPr>
          <a:xfrm>
            <a:off x="2157036" y="3683817"/>
            <a:ext cx="4794538" cy="1735392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ඔයාලගෙ මොනවද තියෙන ඩිග්‍රි?</a:t>
            </a: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2. SLIIT 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එකේ තියෙන උපාධි මොනවද?</a:t>
            </a: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3. Foundation courses 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කියන්නෙ මොනවද </a:t>
            </a: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4. Repeat 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එකකට කීයක් වෙනවද</a:t>
            </a:r>
            <a:endParaRPr lang="en-US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BFBDB6"/>
                </a:solidFill>
                <a:latin typeface="Consolas" panose="020B0609020204030204" pitchFamily="49" charset="0"/>
              </a:rPr>
              <a:t>...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7B80EC-2DA6-4173-89D4-0E3C80E89775}"/>
              </a:ext>
            </a:extLst>
          </p:cNvPr>
          <p:cNvSpPr/>
          <p:nvPr/>
        </p:nvSpPr>
        <p:spPr>
          <a:xfrm>
            <a:off x="7730958" y="3683817"/>
            <a:ext cx="2208326" cy="1735392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Correct</a:t>
            </a:r>
          </a:p>
          <a:p>
            <a:r>
              <a:rPr lang="en-US" sz="1200">
                <a:solidFill>
                  <a:srgbClr val="BFBDB6"/>
                </a:solidFill>
                <a:latin typeface="Consolas" panose="020B0609020204030204" pitchFamily="49" charset="0"/>
              </a:rPr>
              <a:t>Incorrect</a:t>
            </a:r>
          </a:p>
          <a:p>
            <a:r>
              <a:rPr lang="en-US" sz="12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Incorrect</a:t>
            </a:r>
          </a:p>
          <a:p>
            <a:r>
              <a:rPr lang="en-US" sz="1200">
                <a:solidFill>
                  <a:srgbClr val="BFBDB6"/>
                </a:solidFill>
                <a:latin typeface="Consolas" panose="020B0609020204030204" pitchFamily="49" charset="0"/>
              </a:rPr>
              <a:t>Correct</a:t>
            </a:r>
          </a:p>
          <a:p>
            <a:r>
              <a:rPr lang="en-US" sz="12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...</a:t>
            </a:r>
            <a:endParaRPr lang="si-LK" sz="12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9F14DB-21B5-469C-89A4-639D6BEFE6B9}"/>
              </a:ext>
            </a:extLst>
          </p:cNvPr>
          <p:cNvSpPr/>
          <p:nvPr/>
        </p:nvSpPr>
        <p:spPr>
          <a:xfrm>
            <a:off x="2157036" y="5419209"/>
            <a:ext cx="7877928" cy="483418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Accuracy for original </a:t>
            </a:r>
            <a:r>
              <a:rPr lang="en-US" sz="1400">
                <a:solidFill>
                  <a:srgbClr val="BFBDB6"/>
                </a:solidFill>
                <a:latin typeface="Consolas" panose="020B0609020204030204" pitchFamily="49" charset="0"/>
              </a:rPr>
              <a:t>d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ataset = 1/2</a:t>
            </a: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Global Feature Importance for “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මොනවද 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” = change in the accuracy = 0.25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1F1D5A-5A47-4D7D-AAD7-2BC1B7CBCD6A}"/>
              </a:ext>
            </a:extLst>
          </p:cNvPr>
          <p:cNvSpPr/>
          <p:nvPr/>
        </p:nvSpPr>
        <p:spPr>
          <a:xfrm>
            <a:off x="2157036" y="1964154"/>
            <a:ext cx="7668174" cy="311850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Finding Global Feature Importance for “</a:t>
            </a:r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මොනවද 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”: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08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5086C6-8578-4CA1-B817-9F7013D143C5}"/>
              </a:ext>
            </a:extLst>
          </p:cNvPr>
          <p:cNvSpPr/>
          <p:nvPr/>
        </p:nvSpPr>
        <p:spPr>
          <a:xfrm>
            <a:off x="7606710" y="1947085"/>
            <a:ext cx="2912804" cy="726443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BFBDB6"/>
                </a:solidFill>
                <a:latin typeface="Consolas" panose="020B0609020204030204" pitchFamily="49" charset="0"/>
              </a:rPr>
              <a:t>Explanations Plot: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329559E6-6708-42C1-9FAD-0DBD014B4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Local Model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Explanations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434D8A-1548-4834-B20C-6681030A7835}"/>
              </a:ext>
            </a:extLst>
          </p:cNvPr>
          <p:cNvSpPr/>
          <p:nvPr/>
        </p:nvSpPr>
        <p:spPr>
          <a:xfrm>
            <a:off x="763953" y="2383336"/>
            <a:ext cx="3166804" cy="3031943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Global Feature </a:t>
            </a:r>
          </a:p>
          <a:p>
            <a:r>
              <a:rPr lang="en-US" sz="16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Importance Scores:</a:t>
            </a:r>
            <a:endParaRPr lang="en-US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ඩිග්‍රි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		0.2062</a:t>
            </a: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SLIIT		0.1401</a:t>
            </a:r>
          </a:p>
          <a:p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එකේ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		0.0001</a:t>
            </a:r>
          </a:p>
          <a:p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උපාධි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		0.0012</a:t>
            </a:r>
          </a:p>
          <a:p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මොනවද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		0.0001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Foundation	0.0089</a:t>
            </a:r>
          </a:p>
          <a:p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කියන්නෙ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		0.0001</a:t>
            </a:r>
          </a:p>
          <a:p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Repeat		0.0099</a:t>
            </a:r>
          </a:p>
          <a:p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එකකට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		0.0003</a:t>
            </a:r>
          </a:p>
          <a:p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කීයක්</a:t>
            </a:r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		0.002</a:t>
            </a:r>
          </a:p>
          <a:p>
            <a:r>
              <a:rPr lang="en-US" sz="1400">
                <a:solidFill>
                  <a:srgbClr val="BFBDB6"/>
                </a:solidFill>
                <a:latin typeface="Consolas" panose="020B0609020204030204" pitchFamily="49" charset="0"/>
              </a:rPr>
              <a:t>...		...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E1A2B74-F714-4D69-8B5F-7C1A8E1575E2}"/>
              </a:ext>
            </a:extLst>
          </p:cNvPr>
          <p:cNvSpPr/>
          <p:nvPr/>
        </p:nvSpPr>
        <p:spPr>
          <a:xfrm>
            <a:off x="3930757" y="3772307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1D2186-A37C-4433-BEBF-38FC70B4EBB5}"/>
              </a:ext>
            </a:extLst>
          </p:cNvPr>
          <p:cNvSpPr/>
          <p:nvPr/>
        </p:nvSpPr>
        <p:spPr>
          <a:xfrm>
            <a:off x="4650151" y="3385985"/>
            <a:ext cx="1030272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111D459-9E3F-4EAF-A332-A5E7831744F7}"/>
              </a:ext>
            </a:extLst>
          </p:cNvPr>
          <p:cNvSpPr/>
          <p:nvPr/>
        </p:nvSpPr>
        <p:spPr>
          <a:xfrm>
            <a:off x="5891818" y="3759200"/>
            <a:ext cx="508000" cy="2540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15A238B-D484-4671-BC8A-1651BD5B652B}"/>
              </a:ext>
            </a:extLst>
          </p:cNvPr>
          <p:cNvSpPr/>
          <p:nvPr/>
        </p:nvSpPr>
        <p:spPr>
          <a:xfrm rot="16200000">
            <a:off x="4911287" y="4761602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F26F21-0AD2-4BD8-9FEF-10BB566D2160}"/>
              </a:ext>
            </a:extLst>
          </p:cNvPr>
          <p:cNvSpPr/>
          <p:nvPr/>
        </p:nvSpPr>
        <p:spPr>
          <a:xfrm>
            <a:off x="3581885" y="5390789"/>
            <a:ext cx="3166804" cy="726443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Local Example:</a:t>
            </a:r>
            <a:endParaRPr lang="en-US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ඔයාලගෙ තියෙන උපාධි වර්ග මොනවද?</a:t>
            </a:r>
            <a:endParaRPr lang="en-US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Predicted Class: </a:t>
            </a:r>
            <a:r>
              <a:rPr lang="en-US" sz="1400">
                <a:solidFill>
                  <a:srgbClr val="BFBDB6"/>
                </a:solidFill>
                <a:latin typeface="Consolas" panose="020B0609020204030204" pitchFamily="49" charset="0"/>
              </a:rPr>
              <a:t>Degrees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490C89D-81E7-4D71-9EE0-E981AA468BF8}"/>
              </a:ext>
            </a:extLst>
          </p:cNvPr>
          <p:cNvSpPr/>
          <p:nvPr/>
        </p:nvSpPr>
        <p:spPr>
          <a:xfrm>
            <a:off x="3454885" y="1950632"/>
            <a:ext cx="3166804" cy="726443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Number of Features: 2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64CF3EB-3952-495E-ABD2-B266FB314117}"/>
              </a:ext>
            </a:extLst>
          </p:cNvPr>
          <p:cNvSpPr/>
          <p:nvPr/>
        </p:nvSpPr>
        <p:spPr>
          <a:xfrm rot="5400000" flipV="1">
            <a:off x="4911287" y="2752990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D6BA79-B3A6-4D15-8C17-633BECF3F707}"/>
              </a:ext>
            </a:extLst>
          </p:cNvPr>
          <p:cNvSpPr/>
          <p:nvPr/>
        </p:nvSpPr>
        <p:spPr>
          <a:xfrm>
            <a:off x="7606710" y="2559950"/>
            <a:ext cx="3670889" cy="258265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588DCEF-0468-4A3A-8580-B19A04172510}"/>
              </a:ext>
            </a:extLst>
          </p:cNvPr>
          <p:cNvSpPr/>
          <p:nvPr/>
        </p:nvSpPr>
        <p:spPr>
          <a:xfrm>
            <a:off x="7985752" y="2584123"/>
            <a:ext cx="2912804" cy="72644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BFBDB6"/>
                </a:solidFill>
                <a:latin typeface="Consolas" panose="020B0609020204030204" pitchFamily="49" charset="0"/>
              </a:rPr>
              <a:t>Not Degrees	Degrees</a:t>
            </a:r>
            <a:endParaRPr lang="si-LK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ECC334-70FE-46FF-B6D1-FE0A2C79A04F}"/>
              </a:ext>
            </a:extLst>
          </p:cNvPr>
          <p:cNvCxnSpPr/>
          <p:nvPr/>
        </p:nvCxnSpPr>
        <p:spPr>
          <a:xfrm>
            <a:off x="9601200" y="2879990"/>
            <a:ext cx="0" cy="20086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DE649BF-EA81-49C7-BDB7-82F5BFE66C9A}"/>
              </a:ext>
            </a:extLst>
          </p:cNvPr>
          <p:cNvSpPr/>
          <p:nvPr/>
        </p:nvSpPr>
        <p:spPr>
          <a:xfrm>
            <a:off x="9591040" y="3211553"/>
            <a:ext cx="995680" cy="2174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0839C15-6DC0-497C-9ECD-010DBA75A719}"/>
              </a:ext>
            </a:extLst>
          </p:cNvPr>
          <p:cNvSpPr/>
          <p:nvPr/>
        </p:nvSpPr>
        <p:spPr>
          <a:xfrm>
            <a:off x="9601200" y="3781535"/>
            <a:ext cx="365756" cy="2174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BFBD353-4981-449B-9848-F91AC6AA38D2}"/>
              </a:ext>
            </a:extLst>
          </p:cNvPr>
          <p:cNvSpPr/>
          <p:nvPr/>
        </p:nvSpPr>
        <p:spPr>
          <a:xfrm>
            <a:off x="9559584" y="3510913"/>
            <a:ext cx="1177389" cy="72644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උපාධි </a:t>
            </a:r>
            <a:endParaRPr lang="en-US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endParaRPr lang="en-US" sz="1400">
              <a:solidFill>
                <a:srgbClr val="BFBDB6"/>
              </a:solidFill>
              <a:latin typeface="Consolas" panose="020B0609020204030204" pitchFamily="49" charset="0"/>
            </a:endParaRPr>
          </a:p>
          <a:p>
            <a:r>
              <a:rPr lang="si-LK" sz="1400" b="0">
                <a:solidFill>
                  <a:srgbClr val="BFBDB6"/>
                </a:solidFill>
                <a:effectLst/>
                <a:latin typeface="Consolas" panose="020B0609020204030204" pitchFamily="49" charset="0"/>
              </a:rPr>
              <a:t>මොනවද?</a:t>
            </a:r>
            <a:endParaRPr lang="en-US" sz="1400" b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67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B5603E0E-7617-4AF6-8FC0-40AF72386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83160"/>
            <a:ext cx="914400" cy="9144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BD78C474-ED42-4BD5-9BCB-720B095202A8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82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Work Breakdown</a:t>
            </a:r>
          </a:p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72468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39A2192-F84E-4235-B9EB-2F5494A57326}"/>
              </a:ext>
            </a:extLst>
          </p:cNvPr>
          <p:cNvSpPr/>
          <p:nvPr/>
        </p:nvSpPr>
        <p:spPr>
          <a:xfrm>
            <a:off x="226848" y="217835"/>
            <a:ext cx="11712515" cy="586386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FE17FAF-333E-4968-8BCA-AC8FA5C28463}"/>
              </a:ext>
            </a:extLst>
          </p:cNvPr>
          <p:cNvSpPr/>
          <p:nvPr/>
        </p:nvSpPr>
        <p:spPr>
          <a:xfrm>
            <a:off x="499806" y="1640814"/>
            <a:ext cx="1918275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5503000" y="513250"/>
            <a:ext cx="1003121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DIME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D617C0-5E48-40F1-A048-DE8F55CB06F4}"/>
              </a:ext>
            </a:extLst>
          </p:cNvPr>
          <p:cNvSpPr/>
          <p:nvPr/>
        </p:nvSpPr>
        <p:spPr>
          <a:xfrm>
            <a:off x="5195282" y="1630680"/>
            <a:ext cx="193273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Algorithm Development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329854-6681-46F9-8676-E7EF68E2B40B}"/>
              </a:ext>
            </a:extLst>
          </p:cNvPr>
          <p:cNvSpPr/>
          <p:nvPr/>
        </p:nvSpPr>
        <p:spPr>
          <a:xfrm>
            <a:off x="7501602" y="1630680"/>
            <a:ext cx="193273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47E946-E2D9-402A-A7EE-42C6FF517C1A}"/>
              </a:ext>
            </a:extLst>
          </p:cNvPr>
          <p:cNvSpPr/>
          <p:nvPr/>
        </p:nvSpPr>
        <p:spPr>
          <a:xfrm>
            <a:off x="9807922" y="1630680"/>
            <a:ext cx="1918270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603240F-48E6-4B14-B89E-DCA3AB03FA78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4583008" y="209128"/>
            <a:ext cx="599436" cy="2243670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1880DB5-6241-4C97-A06E-9B944DF1AC5A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414255" y="-959625"/>
            <a:ext cx="599437" cy="458117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C408844-8C30-43FD-8BCC-2AC5F33239B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936549" y="99256"/>
            <a:ext cx="599435" cy="246341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7E4123-9B45-4592-BCFD-0A921A7D777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8086092" y="-1050286"/>
            <a:ext cx="599435" cy="476249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13143B5-BD18-4A04-A406-96EA3ED86537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5783389" y="1252416"/>
            <a:ext cx="599435" cy="15709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0098116-B1C1-4C0B-8262-21D53C3E8550}"/>
              </a:ext>
            </a:extLst>
          </p:cNvPr>
          <p:cNvSpPr/>
          <p:nvPr/>
        </p:nvSpPr>
        <p:spPr>
          <a:xfrm>
            <a:off x="356786" y="174063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BE2E93-C20F-48BA-90FE-B20499C9B346}"/>
              </a:ext>
            </a:extLst>
          </p:cNvPr>
          <p:cNvSpPr/>
          <p:nvPr/>
        </p:nvSpPr>
        <p:spPr>
          <a:xfrm>
            <a:off x="5052262" y="174665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72D05E-0B8B-4DC9-B987-FB7891F7A557}"/>
              </a:ext>
            </a:extLst>
          </p:cNvPr>
          <p:cNvSpPr/>
          <p:nvPr/>
        </p:nvSpPr>
        <p:spPr>
          <a:xfrm>
            <a:off x="7333761" y="1724780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020904-EDD1-4DBF-95AB-D5DFA5AA693E}"/>
              </a:ext>
            </a:extLst>
          </p:cNvPr>
          <p:cNvSpPr/>
          <p:nvPr/>
        </p:nvSpPr>
        <p:spPr>
          <a:xfrm>
            <a:off x="9685364" y="174665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16C6FDC-25B7-4815-A7D7-38B45C0B6902}"/>
              </a:ext>
            </a:extLst>
          </p:cNvPr>
          <p:cNvSpPr/>
          <p:nvPr/>
        </p:nvSpPr>
        <p:spPr>
          <a:xfrm>
            <a:off x="2806129" y="2289100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Add Training 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DA9D43F-1852-4A06-826F-DAAAA76D75D5}"/>
              </a:ext>
            </a:extLst>
          </p:cNvPr>
          <p:cNvSpPr/>
          <p:nvPr/>
        </p:nvSpPr>
        <p:spPr>
          <a:xfrm>
            <a:off x="2806127" y="2759908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NLU pipeline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ACEA828-7217-407F-AF64-518B7FA866AE}"/>
              </a:ext>
            </a:extLst>
          </p:cNvPr>
          <p:cNvSpPr/>
          <p:nvPr/>
        </p:nvSpPr>
        <p:spPr>
          <a:xfrm>
            <a:off x="2806126" y="3235959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Modify DIET Classifier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31603ED-4608-4816-9346-D0E6F541BF59}"/>
              </a:ext>
            </a:extLst>
          </p:cNvPr>
          <p:cNvSpPr/>
          <p:nvPr/>
        </p:nvSpPr>
        <p:spPr>
          <a:xfrm>
            <a:off x="499806" y="2289100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F7FDD5C-1896-43F1-8B67-5CE1FEF68F8C}"/>
              </a:ext>
            </a:extLst>
          </p:cNvPr>
          <p:cNvSpPr/>
          <p:nvPr/>
        </p:nvSpPr>
        <p:spPr>
          <a:xfrm>
            <a:off x="499804" y="2759908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94D72A7-A888-4603-A618-D4D0313EDEF9}"/>
              </a:ext>
            </a:extLst>
          </p:cNvPr>
          <p:cNvSpPr/>
          <p:nvPr/>
        </p:nvSpPr>
        <p:spPr>
          <a:xfrm>
            <a:off x="499803" y="3235959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8A7E773-6E69-4F15-A300-2498FA36629A}"/>
              </a:ext>
            </a:extLst>
          </p:cNvPr>
          <p:cNvSpPr/>
          <p:nvPr/>
        </p:nvSpPr>
        <p:spPr>
          <a:xfrm>
            <a:off x="499803" y="3712036"/>
            <a:ext cx="1918277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27DE01B-A11F-43F3-B600-E8876B79E26B}"/>
              </a:ext>
            </a:extLst>
          </p:cNvPr>
          <p:cNvSpPr/>
          <p:nvPr/>
        </p:nvSpPr>
        <p:spPr>
          <a:xfrm>
            <a:off x="5195282" y="2289100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Global Feature Importance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B81E97E-C78C-4A9F-AC50-0B333FD9B4A5}"/>
              </a:ext>
            </a:extLst>
          </p:cNvPr>
          <p:cNvSpPr/>
          <p:nvPr/>
        </p:nvSpPr>
        <p:spPr>
          <a:xfrm>
            <a:off x="5195280" y="2759908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Local Model Explanations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6D43AD7-4BCE-4D95-940C-F218FC42E728}"/>
              </a:ext>
            </a:extLst>
          </p:cNvPr>
          <p:cNvSpPr/>
          <p:nvPr/>
        </p:nvSpPr>
        <p:spPr>
          <a:xfrm>
            <a:off x="5195279" y="3235959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the DIME Core Package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7C721EA-8F41-4BC1-B970-064673D73992}"/>
              </a:ext>
            </a:extLst>
          </p:cNvPr>
          <p:cNvSpPr/>
          <p:nvPr/>
        </p:nvSpPr>
        <p:spPr>
          <a:xfrm>
            <a:off x="5195279" y="3712036"/>
            <a:ext cx="1918277" cy="615162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local Visualizations Server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80A4362-FEA2-4431-AE23-7F7A63EC8DB9}"/>
              </a:ext>
            </a:extLst>
          </p:cNvPr>
          <p:cNvSpPr/>
          <p:nvPr/>
        </p:nvSpPr>
        <p:spPr>
          <a:xfrm>
            <a:off x="2789324" y="1640814"/>
            <a:ext cx="190952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Conversational AI Building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8015EA-78E7-4BF1-92EE-8C05C6B985F9}"/>
              </a:ext>
            </a:extLst>
          </p:cNvPr>
          <p:cNvSpPr/>
          <p:nvPr/>
        </p:nvSpPr>
        <p:spPr>
          <a:xfrm>
            <a:off x="2660365" y="174665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982AD89-00CF-4495-BF26-EB306B258A76}"/>
              </a:ext>
            </a:extLst>
          </p:cNvPr>
          <p:cNvSpPr/>
          <p:nvPr/>
        </p:nvSpPr>
        <p:spPr>
          <a:xfrm>
            <a:off x="7501602" y="2270927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DIME with Rasa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AEDD863-59E0-4B6A-B2EE-C2ED0618E5E3}"/>
              </a:ext>
            </a:extLst>
          </p:cNvPr>
          <p:cNvSpPr/>
          <p:nvPr/>
        </p:nvSpPr>
        <p:spPr>
          <a:xfrm>
            <a:off x="7501600" y="2741735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Docker Images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4B90647-13F2-46C5-9846-BE9D658139EB}"/>
              </a:ext>
            </a:extLst>
          </p:cNvPr>
          <p:cNvSpPr/>
          <p:nvPr/>
        </p:nvSpPr>
        <p:spPr>
          <a:xfrm>
            <a:off x="7501599" y="3217786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Write Docker Compose Configs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6693785-167F-4837-B705-8EFA993A106A}"/>
              </a:ext>
            </a:extLst>
          </p:cNvPr>
          <p:cNvSpPr/>
          <p:nvPr/>
        </p:nvSpPr>
        <p:spPr>
          <a:xfrm>
            <a:off x="7501599" y="3693863"/>
            <a:ext cx="1918277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Caddy and NGINX Servers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4FE8335-57FD-4AFA-AD0E-372FD7513740}"/>
              </a:ext>
            </a:extLst>
          </p:cNvPr>
          <p:cNvSpPr/>
          <p:nvPr/>
        </p:nvSpPr>
        <p:spPr>
          <a:xfrm>
            <a:off x="9807920" y="2263867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5514B56-8CD0-4219-861A-E5889B59E541}"/>
              </a:ext>
            </a:extLst>
          </p:cNvPr>
          <p:cNvSpPr/>
          <p:nvPr/>
        </p:nvSpPr>
        <p:spPr>
          <a:xfrm>
            <a:off x="9807918" y="2734675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E413128-5812-4A52-8961-7990272C32F5}"/>
              </a:ext>
            </a:extLst>
          </p:cNvPr>
          <p:cNvSpPr/>
          <p:nvPr/>
        </p:nvSpPr>
        <p:spPr>
          <a:xfrm>
            <a:off x="9807917" y="3210726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 Docker Containers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033CE7B-8F87-4417-9D4E-A77D2EECDD0C}"/>
              </a:ext>
            </a:extLst>
          </p:cNvPr>
          <p:cNvSpPr/>
          <p:nvPr/>
        </p:nvSpPr>
        <p:spPr>
          <a:xfrm>
            <a:off x="9807917" y="3686803"/>
            <a:ext cx="1918277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 DIME after Deployment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2ABC0CB-450A-4778-8330-97202258F336}"/>
              </a:ext>
            </a:extLst>
          </p:cNvPr>
          <p:cNvSpPr/>
          <p:nvPr/>
        </p:nvSpPr>
        <p:spPr>
          <a:xfrm>
            <a:off x="2806124" y="3712036"/>
            <a:ext cx="1918277" cy="364029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 a model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BE1E3BF-0E6B-4D09-AE49-AA00B6916E26}"/>
              </a:ext>
            </a:extLst>
          </p:cNvPr>
          <p:cNvSpPr/>
          <p:nvPr/>
        </p:nvSpPr>
        <p:spPr>
          <a:xfrm>
            <a:off x="5195279" y="4439220"/>
            <a:ext cx="1918277" cy="78810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Compare and Evaluate DIME explanations with LIME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7C0B7BC-BF23-474A-8B7C-A7DF63024FD3}"/>
              </a:ext>
            </a:extLst>
          </p:cNvPr>
          <p:cNvSpPr/>
          <p:nvPr/>
        </p:nvSpPr>
        <p:spPr>
          <a:xfrm>
            <a:off x="7501597" y="4164645"/>
            <a:ext cx="1918277" cy="682537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component UI with the Main UI</a:t>
            </a:r>
          </a:p>
        </p:txBody>
      </p:sp>
    </p:spTree>
    <p:extLst>
      <p:ext uri="{BB962C8B-B14F-4D97-AF65-F5344CB8AC3E}">
        <p14:creationId xmlns:p14="http://schemas.microsoft.com/office/powerpoint/2010/main" val="1960136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7D4ED19-87EB-4730-A973-24C62837C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BD78C474-ED42-4BD5-9BCB-720B095202A8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82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Individual Component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5068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39A2192-F84E-4235-B9EB-2F5494A57326}"/>
              </a:ext>
            </a:extLst>
          </p:cNvPr>
          <p:cNvSpPr/>
          <p:nvPr/>
        </p:nvSpPr>
        <p:spPr>
          <a:xfrm>
            <a:off x="226848" y="175305"/>
            <a:ext cx="11712515" cy="586386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D5CDCF36-3A0F-4F80-9071-46D08CEC6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63" y="523765"/>
            <a:ext cx="6904074" cy="51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63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2819AE-E8DD-48C0-84DC-5BABC059C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BD78C474-ED42-4BD5-9BCB-720B095202A8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82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Individual </a:t>
            </a:r>
          </a:p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1266945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DD5470-4DAF-47BD-B97E-4FD127B25F6E}"/>
              </a:ext>
            </a:extLst>
          </p:cNvPr>
          <p:cNvSpPr/>
          <p:nvPr/>
        </p:nvSpPr>
        <p:spPr>
          <a:xfrm>
            <a:off x="1356852" y="422787"/>
            <a:ext cx="9456529" cy="56240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437D6-8FDC-4216-B574-21E5E1F1B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736" y="419877"/>
            <a:ext cx="9456529" cy="5623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2263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F678796-6DF6-4973-8F3E-CDC2B35C2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1"/>
            <a:ext cx="9618405" cy="1160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References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416D32-C4EE-48CB-B55E-CC5FD9E04517}"/>
              </a:ext>
            </a:extLst>
          </p:cNvPr>
          <p:cNvSpPr/>
          <p:nvPr/>
        </p:nvSpPr>
        <p:spPr>
          <a:xfrm>
            <a:off x="775191" y="1944738"/>
            <a:ext cx="10641618" cy="11602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JetBrains Mono" panose="02000009000000000000"/>
                <a:ea typeface="JetBrains Mono" panose="02000009000000000000" pitchFamily="49" charset="0"/>
                <a:cs typeface="JetBrains Mono" panose="02000009000000000000" pitchFamily="49" charset="0"/>
              </a:rPr>
              <a:t>[1]. 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M. T. Ribeiro, S. Singh, C. Guestrin, “‘why should I trust you?’: Explaining the predictions of any classifier,” 16 Feb 2016. [Online]. Available: </a:t>
            </a:r>
            <a:r>
              <a:rPr lang="en-US" sz="2000" u="sng">
                <a:solidFill>
                  <a:schemeClr val="bg1"/>
                </a:solidFill>
                <a:latin typeface="JetBrains Mono" panose="02000009000000000000"/>
                <a:hlinkClick r:id="rId3"/>
              </a:rPr>
              <a:t>https://arxiv.org/abs/1602.04938</a:t>
            </a:r>
            <a:r>
              <a:rPr lang="en-US" sz="2000">
                <a:solidFill>
                  <a:schemeClr val="bg1"/>
                </a:solidFill>
                <a:latin typeface="JetBrains Mono" panose="02000009000000000000"/>
              </a:rPr>
              <a:t> 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  </a:t>
            </a:r>
            <a:endParaRPr lang="en-US" sz="2000">
              <a:solidFill>
                <a:schemeClr val="bg1"/>
              </a:solidFill>
              <a:latin typeface="JetBrains Mono" panose="0200000900000000000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1172EF-DC2C-4104-8F5C-5DA306CEB4BC}"/>
              </a:ext>
            </a:extLst>
          </p:cNvPr>
          <p:cNvSpPr/>
          <p:nvPr/>
        </p:nvSpPr>
        <p:spPr>
          <a:xfrm>
            <a:off x="763953" y="3330269"/>
            <a:ext cx="10641618" cy="116020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JetBrains Mono" panose="02000009000000000000"/>
                <a:ea typeface="JetBrains Mono" panose="02000009000000000000" pitchFamily="49" charset="0"/>
                <a:cs typeface="JetBrains Mono" panose="02000009000000000000" pitchFamily="49" charset="0"/>
              </a:rPr>
              <a:t>[2]. 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S. Lundberg, S. Lee, “A Unified Approach to Interpreting Model Predictions,” 2017. [Online]. Available: </a:t>
            </a:r>
            <a:r>
              <a:rPr lang="en-US" sz="2000" u="sng">
                <a:solidFill>
                  <a:schemeClr val="bg1"/>
                </a:solidFill>
                <a:latin typeface="JetBrains Mono" panose="02000009000000000000"/>
                <a:hlinkClick r:id="rId4"/>
              </a:rPr>
              <a:t>https://arxiv.org/abs/1705.078744</a:t>
            </a:r>
            <a:r>
              <a:rPr lang="en-US" sz="2000">
                <a:solidFill>
                  <a:schemeClr val="bg1"/>
                </a:solidFill>
                <a:latin typeface="JetBrains Mono" panose="02000009000000000000"/>
              </a:rPr>
              <a:t> 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  </a:t>
            </a:r>
            <a:endParaRPr lang="en-US" sz="2000">
              <a:solidFill>
                <a:schemeClr val="bg1"/>
              </a:solidFill>
              <a:latin typeface="JetBrains Mono" panose="0200000900000000000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4ED405-7D30-479F-9212-CCB2A4C36C92}"/>
              </a:ext>
            </a:extLst>
          </p:cNvPr>
          <p:cNvSpPr/>
          <p:nvPr/>
        </p:nvSpPr>
        <p:spPr>
          <a:xfrm>
            <a:off x="763953" y="4715799"/>
            <a:ext cx="10641618" cy="116020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JetBrains Mono" panose="02000009000000000000"/>
                <a:ea typeface="JetBrains Mono" panose="02000009000000000000" pitchFamily="49" charset="0"/>
                <a:cs typeface="JetBrains Mono" panose="02000009000000000000" pitchFamily="49" charset="0"/>
              </a:rPr>
              <a:t>[3].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	T. Bunk, D. </a:t>
            </a:r>
            <a:r>
              <a:rPr lang="en-US" sz="2000" b="0" i="0" err="1">
                <a:solidFill>
                  <a:schemeClr val="bg1"/>
                </a:solidFill>
                <a:effectLst/>
                <a:latin typeface="JetBrains Mono" panose="02000009000000000000"/>
              </a:rPr>
              <a:t>Varshneya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, V. </a:t>
            </a:r>
            <a:r>
              <a:rPr lang="en-US" sz="2000" b="0" i="0" err="1">
                <a:solidFill>
                  <a:schemeClr val="bg1"/>
                </a:solidFill>
                <a:effectLst/>
                <a:latin typeface="JetBrains Mono" panose="02000009000000000000"/>
              </a:rPr>
              <a:t>Vlasov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, A. Nichol, “DIET: Lightweight Language Understanding for Dialogue Systems,” 2020. [Online]. Available: 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  <a:hlinkClick r:id="rId5"/>
              </a:rPr>
              <a:t>https://arxiv.org/abs/2004.09936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  </a:t>
            </a:r>
            <a:endParaRPr lang="en-US" sz="2000">
              <a:solidFill>
                <a:schemeClr val="bg1"/>
              </a:solidFill>
              <a:latin typeface="JetBrains Mono" panose="0200000900000000000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5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758A7B-7B1A-4DDC-93B3-4312EADA3859}"/>
              </a:ext>
            </a:extLst>
          </p:cNvPr>
          <p:cNvSpPr/>
          <p:nvPr/>
        </p:nvSpPr>
        <p:spPr>
          <a:xfrm>
            <a:off x="8839200" y="1681317"/>
            <a:ext cx="1238865" cy="6784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8B45A-DF3E-4445-A9FD-5F7F1683EF2E}"/>
              </a:ext>
            </a:extLst>
          </p:cNvPr>
          <p:cNvSpPr/>
          <p:nvPr/>
        </p:nvSpPr>
        <p:spPr>
          <a:xfrm>
            <a:off x="467032" y="1219200"/>
            <a:ext cx="11257936" cy="299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B05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Code-less Maintenance </a:t>
            </a:r>
            <a:r>
              <a:rPr lang="en-US" sz="4000" b="1">
                <a:solidFill>
                  <a:srgbClr val="92D05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and</a:t>
            </a:r>
            <a:r>
              <a:rPr lang="en-US" sz="4000" b="1">
                <a:solidFill>
                  <a:srgbClr val="00B05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ctr"/>
            <a:r>
              <a:rPr lang="en-US" sz="4000" b="1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 Performance Evaluation</a:t>
            </a:r>
            <a:endParaRPr lang="en-US" sz="3200" b="1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US" sz="24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Enabling non-machine learning experts to effectively improve and evaluate conversational AI machine learning models</a:t>
            </a:r>
            <a:endParaRPr lang="en-US" sz="2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28D779-9BBD-4E35-B939-461433613681}"/>
              </a:ext>
            </a:extLst>
          </p:cNvPr>
          <p:cNvSpPr txBox="1">
            <a:spLocks/>
          </p:cNvSpPr>
          <p:nvPr/>
        </p:nvSpPr>
        <p:spPr>
          <a:xfrm>
            <a:off x="6172200" y="4336788"/>
            <a:ext cx="1828800" cy="846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C29DFA-6408-4FAB-966D-064DE31B5887}"/>
              </a:ext>
            </a:extLst>
          </p:cNvPr>
          <p:cNvSpPr/>
          <p:nvPr/>
        </p:nvSpPr>
        <p:spPr>
          <a:xfrm>
            <a:off x="5466541" y="4264443"/>
            <a:ext cx="2959511" cy="12663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Hameed M.S.</a:t>
            </a:r>
          </a:p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IT19064932</a:t>
            </a:r>
          </a:p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Software Engineering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17E09A6-1B69-4155-ABC6-5761393C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41954" y="4259734"/>
            <a:ext cx="1271016" cy="127101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4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Background</a:t>
            </a:r>
          </a:p>
        </p:txBody>
      </p:sp>
      <p:pic>
        <p:nvPicPr>
          <p:cNvPr id="13" name="Picture 12" descr="A picture containing text, monitor, screen&#10;&#10;Description automatically generated">
            <a:extLst>
              <a:ext uri="{FF2B5EF4-FFF2-40B4-BE49-F238E27FC236}">
                <a16:creationId xmlns:a16="http://schemas.microsoft.com/office/drawing/2014/main" id="{7C4D50F6-9C50-445C-8E82-DE93A1B06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95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30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5F191A89-452C-425A-B70C-35594C204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  <a:endParaRPr lang="en-US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Background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7F723A-5DFC-4EB2-B5C8-646A838F5597}"/>
              </a:ext>
            </a:extLst>
          </p:cNvPr>
          <p:cNvSpPr/>
          <p:nvPr/>
        </p:nvSpPr>
        <p:spPr>
          <a:xfrm>
            <a:off x="4468761" y="2127455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Training Machine Learning Models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AFEC2B-7B89-4FAC-B5DE-346A2E2171D1}"/>
              </a:ext>
            </a:extLst>
          </p:cNvPr>
          <p:cNvSpPr/>
          <p:nvPr/>
        </p:nvSpPr>
        <p:spPr>
          <a:xfrm>
            <a:off x="2057400" y="4108655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 Performance Evaluation and Tools used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1611BAF-274B-4EC1-A357-020B077941B1}"/>
              </a:ext>
            </a:extLst>
          </p:cNvPr>
          <p:cNvSpPr/>
          <p:nvPr/>
        </p:nvSpPr>
        <p:spPr>
          <a:xfrm>
            <a:off x="7010400" y="410865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 data Improvement and Tools used</a:t>
            </a:r>
          </a:p>
        </p:txBody>
      </p:sp>
    </p:spTree>
    <p:extLst>
      <p:ext uri="{BB962C8B-B14F-4D97-AF65-F5344CB8AC3E}">
        <p14:creationId xmlns:p14="http://schemas.microsoft.com/office/powerpoint/2010/main" val="2607625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Gap for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3900169-D0F5-4CD1-A1A8-1FD68104A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71770"/>
              </p:ext>
            </p:extLst>
          </p:nvPr>
        </p:nvGraphicFramePr>
        <p:xfrm>
          <a:off x="857250" y="2133600"/>
          <a:ext cx="10477500" cy="330037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819906367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50919476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1298414655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64194329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83481725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Name/Reference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Tool/Research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Requires knowledge about the 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Conversation Driven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Requires knowing CLI commands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05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Rasa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66948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Rasa X 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465879"/>
                  </a:ext>
                </a:extLst>
              </a:tr>
              <a:tr h="93817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This Research 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704657"/>
                  </a:ext>
                </a:extLst>
              </a:tr>
            </a:tbl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EFD8B94-81DA-4E26-863C-025BB1902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4" y="838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8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Gap for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 Evaluation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3900169-D0F5-4CD1-A1A8-1FD68104A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194197"/>
              </p:ext>
            </p:extLst>
          </p:nvPr>
        </p:nvGraphicFramePr>
        <p:xfrm>
          <a:off x="857250" y="2133600"/>
          <a:ext cx="10477500" cy="304129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819906367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50919476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1298414655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64194329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83481725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Name/Reference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Tool/Research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Overfitting/Underfitting indicators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Suggest the best epoch range to train the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Requires knowledge about the backend to understand the feedback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05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Rasa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 (Early stopping) but no visual indication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669485"/>
                  </a:ext>
                </a:extLst>
              </a:tr>
              <a:tr h="93817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This Research Component (LCE)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704657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1AD7B4-00AC-418B-9BA6-E3CEDB0D5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00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13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36D4C2E-673C-40B4-9007-10E7674DCE7B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Question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5B8BC4B-BFD4-4B00-9A24-2D821B8C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" y="768350"/>
            <a:ext cx="914400" cy="9144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326628-08A3-4F34-84E4-AED15B4C6902}"/>
              </a:ext>
            </a:extLst>
          </p:cNvPr>
          <p:cNvSpPr/>
          <p:nvPr/>
        </p:nvSpPr>
        <p:spPr>
          <a:xfrm>
            <a:off x="6237090" y="2205050"/>
            <a:ext cx="4874835" cy="322039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Can machine learning model performance be evaluated without knowing how to interpret learning curves?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F73B32-D841-4382-B3F2-EA200DFA335A}"/>
              </a:ext>
            </a:extLst>
          </p:cNvPr>
          <p:cNvSpPr/>
          <p:nvPr/>
        </p:nvSpPr>
        <p:spPr>
          <a:xfrm>
            <a:off x="1078925" y="2205050"/>
            <a:ext cx="4874835" cy="322039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Can machine learning models be improved using Conversation Driven Development without having the knowledge to handle the backend?</a:t>
            </a:r>
          </a:p>
        </p:txBody>
      </p:sp>
    </p:spTree>
    <p:extLst>
      <p:ext uri="{BB962C8B-B14F-4D97-AF65-F5344CB8AC3E}">
        <p14:creationId xmlns:p14="http://schemas.microsoft.com/office/powerpoint/2010/main" val="2803564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AB20A7-B391-462E-B2A7-20469B8BC53C}"/>
              </a:ext>
            </a:extLst>
          </p:cNvPr>
          <p:cNvSpPr/>
          <p:nvPr/>
        </p:nvSpPr>
        <p:spPr>
          <a:xfrm>
            <a:off x="1828799" y="2077810"/>
            <a:ext cx="8685258" cy="3956255"/>
          </a:xfrm>
          <a:prstGeom prst="roundRect">
            <a:avLst>
              <a:gd name="adj" fmla="val 64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2674392-C0A8-485B-B7DF-A01843B5F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5" y="805014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Survey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91F3-B3F9-4978-BD3A-A0DA445B1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28" y="2209800"/>
            <a:ext cx="8077200" cy="36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67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AC207F-2724-4F6F-AC0C-3DCF2D7593E7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Specific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D880567-3CA2-4A9E-953C-30F42BD0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8350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06F672-0B38-4127-81C7-0371FC51FAA6}"/>
              </a:ext>
            </a:extLst>
          </p:cNvPr>
          <p:cNvSpPr/>
          <p:nvPr/>
        </p:nvSpPr>
        <p:spPr>
          <a:xfrm>
            <a:off x="864582" y="2834970"/>
            <a:ext cx="10462835" cy="17065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an efficient and code-less approach to </a:t>
            </a:r>
            <a:r>
              <a:rPr lang="en-US" sz="24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improve and evaluate conversational AI machine learning models for non-machine learnin</a:t>
            </a:r>
            <a:r>
              <a:rPr lang="en-US" sz="2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 experts</a:t>
            </a:r>
            <a:endParaRPr lang="en-US" sz="24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99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632FE0-5E10-4E2D-9570-FCBA17E1C591}"/>
              </a:ext>
            </a:extLst>
          </p:cNvPr>
          <p:cNvSpPr/>
          <p:nvPr/>
        </p:nvSpPr>
        <p:spPr>
          <a:xfrm>
            <a:off x="1600200" y="4191000"/>
            <a:ext cx="4206240" cy="18288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Developing a solution for non-technical users to efficiently retrain and deploy new machine learning models.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186FAD-13F3-4501-80FA-B96CA361856E}"/>
              </a:ext>
            </a:extLst>
          </p:cNvPr>
          <p:cNvSpPr/>
          <p:nvPr/>
        </p:nvSpPr>
        <p:spPr>
          <a:xfrm>
            <a:off x="3992880" y="2133600"/>
            <a:ext cx="4206240" cy="17526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Developing an interface to allow making improvements to model training data without any coding knowledge.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47753E-1BEF-4DAF-8214-8CE5E2F1AFFB}"/>
              </a:ext>
            </a:extLst>
          </p:cNvPr>
          <p:cNvSpPr/>
          <p:nvPr/>
        </p:nvSpPr>
        <p:spPr>
          <a:xfrm>
            <a:off x="6638001" y="4191000"/>
            <a:ext cx="4206240" cy="18288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Developing an algorithm to identify any overfittings or underfittings in a model and indicate it in the frontend.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201218F-494E-4D60-B5E5-9CFE780135A7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7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pic>
        <p:nvPicPr>
          <p:cNvPr id="18" name="Picture 1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A03C6DBB-6E44-43A5-9160-C2886180D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06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11595" y="586413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Component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3A8A978-7DFC-4C1D-9BFD-1CF69D85EF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21158"/>
            <a:ext cx="914400" cy="914400"/>
          </a:xfrm>
          <a:prstGeom prst="rect">
            <a:avLst/>
          </a:prstGeom>
        </p:spPr>
      </p:pic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E07E375B-92B9-4D64-B30D-200FE9852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15049"/>
              </p:ext>
            </p:extLst>
          </p:nvPr>
        </p:nvGraphicFramePr>
        <p:xfrm>
          <a:off x="914400" y="2023070"/>
          <a:ext cx="10439400" cy="347202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19700">
                  <a:extLst>
                    <a:ext uri="{9D8B030D-6E8A-4147-A177-3AD203B41FA5}">
                      <a16:colId xmlns:a16="http://schemas.microsoft.com/office/drawing/2014/main" val="2819906367"/>
                    </a:ext>
                  </a:extLst>
                </a:gridCol>
                <a:gridCol w="5219700">
                  <a:extLst>
                    <a:ext uri="{9D8B030D-6E8A-4147-A177-3AD203B41FA5}">
                      <a16:colId xmlns:a16="http://schemas.microsoft.com/office/drawing/2014/main" val="509194762"/>
                    </a:ext>
                  </a:extLst>
                </a:gridCol>
              </a:tblGrid>
              <a:tr h="118384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Functional 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Non-Functional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0501"/>
                  </a:ext>
                </a:extLst>
              </a:tr>
              <a:tr h="67640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LCE should denote any overfittings or underfittings in the trained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Model evaluations should be reliable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669485"/>
                  </a:ext>
                </a:extLst>
              </a:tr>
              <a:tr h="63138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LCE should suggest the appropriate range of epochs to use to train the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Model evaluations should be consistent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465879"/>
                  </a:ext>
                </a:extLst>
              </a:tr>
              <a:tr h="971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Should be able to use conversations users have had with the conversational AI, to improve the machine learning model (CDD)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LCE should not hinder the model training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704657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A8C0F7B6-6287-49E0-A7B9-75F4B6AFC364}"/>
              </a:ext>
            </a:extLst>
          </p:cNvPr>
          <p:cNvSpPr txBox="1">
            <a:spLocks/>
          </p:cNvSpPr>
          <p:nvPr/>
        </p:nvSpPr>
        <p:spPr>
          <a:xfrm>
            <a:off x="711724" y="5622743"/>
            <a:ext cx="3581400" cy="4694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*LCE = Learning Curve Explainer</a:t>
            </a:r>
          </a:p>
        </p:txBody>
      </p:sp>
    </p:spTree>
    <p:extLst>
      <p:ext uri="{BB962C8B-B14F-4D97-AF65-F5344CB8AC3E}">
        <p14:creationId xmlns:p14="http://schemas.microsoft.com/office/powerpoint/2010/main" val="4052049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Proposed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85540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a Dataset for Rasa conversational AI Training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9C3F7D-804F-4E3C-877E-EFBCA7032B5D}"/>
              </a:ext>
            </a:extLst>
          </p:cNvPr>
          <p:cNvSpPr/>
          <p:nvPr/>
        </p:nvSpPr>
        <p:spPr>
          <a:xfrm>
            <a:off x="4554790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 a Rasa Conversational 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2B3E0-2AFB-47EB-A3AA-536817874DBA}"/>
              </a:ext>
            </a:extLst>
          </p:cNvPr>
          <p:cNvSpPr/>
          <p:nvPr/>
        </p:nvSpPr>
        <p:spPr>
          <a:xfrm>
            <a:off x="825417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the LCE Algorithm Using the Trained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855405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LCE Server to Support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any 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Rasa Chatbot by default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4554790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Compare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ifferent Approaches for Smoothing Techniques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55EA0F-0BC1-45F1-912D-D5F09A7E807A}"/>
              </a:ext>
            </a:extLst>
          </p:cNvPr>
          <p:cNvSpPr/>
          <p:nvPr/>
        </p:nvSpPr>
        <p:spPr>
          <a:xfrm>
            <a:off x="8192728" y="432619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with the Overall System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EDD926-47B2-4EB1-9D19-21A493E7DAF8}"/>
              </a:ext>
            </a:extLst>
          </p:cNvPr>
          <p:cNvSpPr/>
          <p:nvPr/>
        </p:nvSpPr>
        <p:spPr>
          <a:xfrm>
            <a:off x="1042220" y="2168015"/>
            <a:ext cx="521110" cy="521110"/>
          </a:xfrm>
          <a:prstGeom prst="ellipse">
            <a:avLst/>
          </a:prstGeom>
          <a:solidFill>
            <a:srgbClr val="21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EA910F-2FF9-47D3-A880-F1A22DF97F32}"/>
              </a:ext>
            </a:extLst>
          </p:cNvPr>
          <p:cNvSpPr/>
          <p:nvPr/>
        </p:nvSpPr>
        <p:spPr>
          <a:xfrm>
            <a:off x="4730300" y="2175389"/>
            <a:ext cx="521110" cy="521110"/>
          </a:xfrm>
          <a:prstGeom prst="ellipse">
            <a:avLst/>
          </a:prstGeom>
          <a:solidFill>
            <a:srgbClr val="21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B661F4-7E89-484D-A1AD-74BFEA7B1DC2}"/>
              </a:ext>
            </a:extLst>
          </p:cNvPr>
          <p:cNvSpPr/>
          <p:nvPr/>
        </p:nvSpPr>
        <p:spPr>
          <a:xfrm>
            <a:off x="8418380" y="2168015"/>
            <a:ext cx="521110" cy="521110"/>
          </a:xfrm>
          <a:prstGeom prst="ellipse">
            <a:avLst/>
          </a:prstGeom>
          <a:solidFill>
            <a:srgbClr val="21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D0E8C0-0154-4167-B134-AF365259DC15}"/>
              </a:ext>
            </a:extLst>
          </p:cNvPr>
          <p:cNvSpPr/>
          <p:nvPr/>
        </p:nvSpPr>
        <p:spPr>
          <a:xfrm>
            <a:off x="1042220" y="4045970"/>
            <a:ext cx="521110" cy="521110"/>
          </a:xfrm>
          <a:prstGeom prst="ellipse">
            <a:avLst/>
          </a:prstGeom>
          <a:solidFill>
            <a:srgbClr val="21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8A2D49-1741-42AB-9443-CC99DBAAFA1C}"/>
              </a:ext>
            </a:extLst>
          </p:cNvPr>
          <p:cNvSpPr/>
          <p:nvPr/>
        </p:nvSpPr>
        <p:spPr>
          <a:xfrm>
            <a:off x="4730300" y="4053344"/>
            <a:ext cx="521110" cy="521110"/>
          </a:xfrm>
          <a:prstGeom prst="ellipse">
            <a:avLst/>
          </a:prstGeom>
          <a:solidFill>
            <a:srgbClr val="21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0CFD5F5-3123-4F51-8B8E-D436D8C3FAF4}"/>
              </a:ext>
            </a:extLst>
          </p:cNvPr>
          <p:cNvSpPr/>
          <p:nvPr/>
        </p:nvSpPr>
        <p:spPr>
          <a:xfrm>
            <a:off x="8418380" y="4045970"/>
            <a:ext cx="521110" cy="521110"/>
          </a:xfrm>
          <a:prstGeom prst="ellipse">
            <a:avLst/>
          </a:prstGeom>
          <a:solidFill>
            <a:srgbClr val="219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</a:p>
        </p:txBody>
      </p:sp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F6F79B9A-7B97-47E2-878A-C41ACDB6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18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3458428A-E29E-4154-A1CB-BF4600715AA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</a:t>
            </a:r>
          </a:p>
          <a:p>
            <a:pPr algn="l"/>
            <a:r>
              <a:rPr lang="en-US" sz="55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Evaluation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4A143D-A434-4581-8129-2DF7E96D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11517"/>
            <a:ext cx="914400" cy="91440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18A701F-ADD7-42EB-8766-BB05DF0904E2}"/>
              </a:ext>
            </a:extLst>
          </p:cNvPr>
          <p:cNvSpPr/>
          <p:nvPr/>
        </p:nvSpPr>
        <p:spPr>
          <a:xfrm>
            <a:off x="85540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a Dataset for Rasa conversational AI Training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C2E8ED6-93A0-43B9-A04D-C31296A2F34D}"/>
              </a:ext>
            </a:extLst>
          </p:cNvPr>
          <p:cNvSpPr/>
          <p:nvPr/>
        </p:nvSpPr>
        <p:spPr>
          <a:xfrm>
            <a:off x="4554790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 a Rasa Conversational AI with TensorBoard enabled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987135E-DAA7-4882-963E-799152DAB3EC}"/>
              </a:ext>
            </a:extLst>
          </p:cNvPr>
          <p:cNvSpPr/>
          <p:nvPr/>
        </p:nvSpPr>
        <p:spPr>
          <a:xfrm>
            <a:off x="825417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Feed the data point values to the LCE algorithm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952162-6303-426D-91B3-C74DD2F81482}"/>
              </a:ext>
            </a:extLst>
          </p:cNvPr>
          <p:cNvSpPr/>
          <p:nvPr/>
        </p:nvSpPr>
        <p:spPr>
          <a:xfrm>
            <a:off x="855405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 regularization techniques to smooth out the curve if the model has too many spikes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32CE848-8329-4527-BAB1-78F265A4DE90}"/>
              </a:ext>
            </a:extLst>
          </p:cNvPr>
          <p:cNvSpPr/>
          <p:nvPr/>
        </p:nvSpPr>
        <p:spPr>
          <a:xfrm>
            <a:off x="4554790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Identify overfittings or underfittings using the spikes in the curve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705D42D-8CB2-4B5D-941E-AC7AB34B423D}"/>
              </a:ext>
            </a:extLst>
          </p:cNvPr>
          <p:cNvSpPr/>
          <p:nvPr/>
        </p:nvSpPr>
        <p:spPr>
          <a:xfrm>
            <a:off x="8192728" y="432619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Provide evaluation to the user along with recommended epoch to use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E68819-7B27-4051-8FA3-E2DFDA1B16C1}"/>
              </a:ext>
            </a:extLst>
          </p:cNvPr>
          <p:cNvSpPr/>
          <p:nvPr/>
        </p:nvSpPr>
        <p:spPr>
          <a:xfrm>
            <a:off x="1042220" y="2168015"/>
            <a:ext cx="521110" cy="521110"/>
          </a:xfrm>
          <a:prstGeom prst="ellipse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0E0D5E-DC1D-4CE3-BDCE-59EB9040D8C8}"/>
              </a:ext>
            </a:extLst>
          </p:cNvPr>
          <p:cNvSpPr/>
          <p:nvPr/>
        </p:nvSpPr>
        <p:spPr>
          <a:xfrm>
            <a:off x="4730300" y="2175389"/>
            <a:ext cx="521110" cy="521110"/>
          </a:xfrm>
          <a:prstGeom prst="ellipse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D092FB1-C474-4F88-8DAC-B1AD9759FB55}"/>
              </a:ext>
            </a:extLst>
          </p:cNvPr>
          <p:cNvSpPr/>
          <p:nvPr/>
        </p:nvSpPr>
        <p:spPr>
          <a:xfrm>
            <a:off x="8418380" y="2168015"/>
            <a:ext cx="521110" cy="521110"/>
          </a:xfrm>
          <a:prstGeom prst="ellipse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AB46D0-700C-47B1-88C7-7B11D638A945}"/>
              </a:ext>
            </a:extLst>
          </p:cNvPr>
          <p:cNvSpPr/>
          <p:nvPr/>
        </p:nvSpPr>
        <p:spPr>
          <a:xfrm>
            <a:off x="1042220" y="4045970"/>
            <a:ext cx="521110" cy="521110"/>
          </a:xfrm>
          <a:prstGeom prst="ellipse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7963BA-B8E9-42F5-9165-3BC591E3EEC3}"/>
              </a:ext>
            </a:extLst>
          </p:cNvPr>
          <p:cNvSpPr/>
          <p:nvPr/>
        </p:nvSpPr>
        <p:spPr>
          <a:xfrm>
            <a:off x="4730300" y="4053344"/>
            <a:ext cx="521110" cy="521110"/>
          </a:xfrm>
          <a:prstGeom prst="ellipse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6BE6CA8-D211-4043-AE07-7B2E1A4CE5D4}"/>
              </a:ext>
            </a:extLst>
          </p:cNvPr>
          <p:cNvSpPr/>
          <p:nvPr/>
        </p:nvSpPr>
        <p:spPr>
          <a:xfrm>
            <a:off x="8418380" y="4045970"/>
            <a:ext cx="521110" cy="521110"/>
          </a:xfrm>
          <a:prstGeom prst="ellipse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0889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Chatbots versus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Conversational AIs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84190F3-0E36-4F08-9ECA-D4ACDD284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5" y="805014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9FD7F6-F3B8-4B65-B46E-F6855B8E0F73}"/>
              </a:ext>
            </a:extLst>
          </p:cNvPr>
          <p:cNvSpPr/>
          <p:nvPr/>
        </p:nvSpPr>
        <p:spPr>
          <a:xfrm>
            <a:off x="85540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Chatbots vs Conversational AIs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305FBE-EA6A-4562-93AB-8D9C20EBDB03}"/>
              </a:ext>
            </a:extLst>
          </p:cNvPr>
          <p:cNvSpPr/>
          <p:nvPr/>
        </p:nvSpPr>
        <p:spPr>
          <a:xfrm>
            <a:off x="4554790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Why NLP?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1A9D25-D9FD-4FA4-AB65-D3DC9CE6A87D}"/>
              </a:ext>
            </a:extLst>
          </p:cNvPr>
          <p:cNvSpPr/>
          <p:nvPr/>
        </p:nvSpPr>
        <p:spPr>
          <a:xfrm>
            <a:off x="8211778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Entities and 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Intents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176BCA7-BE05-4016-A5DB-8FEA5ECA1B1E}"/>
              </a:ext>
            </a:extLst>
          </p:cNvPr>
          <p:cNvSpPr/>
          <p:nvPr/>
        </p:nvSpPr>
        <p:spPr>
          <a:xfrm>
            <a:off x="2743198" y="42868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Sparse and Dense Feature Engineering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97AFA0-D81C-469F-BE4C-E2EFAC1B0F5F}"/>
              </a:ext>
            </a:extLst>
          </p:cNvPr>
          <p:cNvSpPr/>
          <p:nvPr/>
        </p:nvSpPr>
        <p:spPr>
          <a:xfrm>
            <a:off x="6432754" y="42868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Maintenance &amp; Testing</a:t>
            </a:r>
          </a:p>
        </p:txBody>
      </p:sp>
    </p:spTree>
    <p:extLst>
      <p:ext uri="{BB962C8B-B14F-4D97-AF65-F5344CB8AC3E}">
        <p14:creationId xmlns:p14="http://schemas.microsoft.com/office/powerpoint/2010/main" val="127539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3458428A-E29E-4154-A1CB-BF4600715AAD}"/>
              </a:ext>
            </a:extLst>
          </p:cNvPr>
          <p:cNvSpPr txBox="1">
            <a:spLocks/>
          </p:cNvSpPr>
          <p:nvPr/>
        </p:nvSpPr>
        <p:spPr>
          <a:xfrm>
            <a:off x="1826443" y="406149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Sample Image of a</a:t>
            </a:r>
          </a:p>
          <a:p>
            <a:pPr algn="l"/>
            <a:r>
              <a:rPr lang="en-US" sz="4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 Overfitting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EB511B-3FD6-47C4-8F74-8118AF18396D}"/>
              </a:ext>
            </a:extLst>
          </p:cNvPr>
          <p:cNvSpPr/>
          <p:nvPr/>
        </p:nvSpPr>
        <p:spPr>
          <a:xfrm>
            <a:off x="533401" y="1974002"/>
            <a:ext cx="11125200" cy="4121998"/>
          </a:xfrm>
          <a:prstGeom prst="roundRect">
            <a:avLst>
              <a:gd name="adj" fmla="val 6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2231AF1-1DB8-4119-8561-0C0D5827F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1151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09097-C30A-4673-B8D0-15D7F395D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21" y="2095406"/>
            <a:ext cx="9098757" cy="36150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1B7B383-C866-4F08-B9F4-C5F9ED3BBCF5}"/>
              </a:ext>
            </a:extLst>
          </p:cNvPr>
          <p:cNvSpPr txBox="1">
            <a:spLocks/>
          </p:cNvSpPr>
          <p:nvPr/>
        </p:nvSpPr>
        <p:spPr>
          <a:xfrm>
            <a:off x="1399055" y="5679343"/>
            <a:ext cx="9525000" cy="340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Source: https://towardsdatascience.com/dont-overfit-how-to-prevent-overfitting-in-your-deep-learning-models-63274e552323</a:t>
            </a:r>
          </a:p>
        </p:txBody>
      </p:sp>
    </p:spTree>
    <p:extLst>
      <p:ext uri="{BB962C8B-B14F-4D97-AF65-F5344CB8AC3E}">
        <p14:creationId xmlns:p14="http://schemas.microsoft.com/office/powerpoint/2010/main" val="3971048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2590800"/>
            <a:ext cx="914400" cy="9144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838200" y="3483990"/>
            <a:ext cx="10591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</a:t>
            </a:r>
          </a:p>
        </p:txBody>
      </p:sp>
    </p:spTree>
    <p:extLst>
      <p:ext uri="{BB962C8B-B14F-4D97-AF65-F5344CB8AC3E}">
        <p14:creationId xmlns:p14="http://schemas.microsoft.com/office/powerpoint/2010/main" val="3969917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B789A7B-87E2-43D4-8CC6-0E40E80F9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4" r="16465" b="17184"/>
          <a:stretch/>
        </p:blipFill>
        <p:spPr>
          <a:xfrm>
            <a:off x="7340599" y="726201"/>
            <a:ext cx="4267200" cy="498903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B789FA-9180-45E3-9E2A-5A8526A00E87}"/>
              </a:ext>
            </a:extLst>
          </p:cNvPr>
          <p:cNvSpPr/>
          <p:nvPr/>
        </p:nvSpPr>
        <p:spPr>
          <a:xfrm>
            <a:off x="533401" y="497840"/>
            <a:ext cx="7594599" cy="5578318"/>
          </a:xfrm>
          <a:prstGeom prst="roundRect">
            <a:avLst>
              <a:gd name="adj" fmla="val 385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 rad="101600">
              <a:schemeClr val="tx1">
                <a:lumMod val="95000"/>
                <a:lumOff val="5000"/>
                <a:alpha val="6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AB2E71-375D-4C35-8AFA-47D70FE93952}"/>
              </a:ext>
            </a:extLst>
          </p:cNvPr>
          <p:cNvSpPr/>
          <p:nvPr/>
        </p:nvSpPr>
        <p:spPr>
          <a:xfrm>
            <a:off x="655322" y="1087120"/>
            <a:ext cx="7325446" cy="4836160"/>
          </a:xfrm>
          <a:prstGeom prst="roundRect">
            <a:avLst>
              <a:gd name="adj" fmla="val 30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3BD4E4-C5CB-4C73-814E-F15EF70D6DF8}"/>
              </a:ext>
            </a:extLst>
          </p:cNvPr>
          <p:cNvSpPr/>
          <p:nvPr/>
        </p:nvSpPr>
        <p:spPr>
          <a:xfrm>
            <a:off x="1361440" y="1802922"/>
            <a:ext cx="3037840" cy="355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2FE5E3-2E75-42E8-ACE7-E92AF6FCA133}"/>
              </a:ext>
            </a:extLst>
          </p:cNvPr>
          <p:cNvSpPr txBox="1">
            <a:spLocks/>
          </p:cNvSpPr>
          <p:nvPr/>
        </p:nvSpPr>
        <p:spPr>
          <a:xfrm>
            <a:off x="873760" y="601228"/>
            <a:ext cx="3108606" cy="3436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Modify Rasa NLU Configurations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4DDEF72-2021-42B5-8F7E-34E2AFDC460F}"/>
              </a:ext>
            </a:extLst>
          </p:cNvPr>
          <p:cNvSpPr txBox="1">
            <a:spLocks/>
          </p:cNvSpPr>
          <p:nvPr/>
        </p:nvSpPr>
        <p:spPr>
          <a:xfrm>
            <a:off x="1290320" y="1402912"/>
            <a:ext cx="2834641" cy="3436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Select an Intent Classifier: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346740-C1F6-46D7-9C9C-C288994EA871}"/>
              </a:ext>
            </a:extLst>
          </p:cNvPr>
          <p:cNvSpPr txBox="1">
            <a:spLocks/>
          </p:cNvSpPr>
          <p:nvPr/>
        </p:nvSpPr>
        <p:spPr>
          <a:xfrm>
            <a:off x="1463039" y="1813081"/>
            <a:ext cx="2834641" cy="29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DIET Classifier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7C68B3C-8CF2-4B7A-AC32-001AF6025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51886" y="1802922"/>
            <a:ext cx="396594" cy="3965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931F30-82EB-41AC-991D-BB138213E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60" y="563880"/>
            <a:ext cx="457200" cy="4572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04E9603-8E7D-41BE-9107-4006115EBE82}"/>
              </a:ext>
            </a:extLst>
          </p:cNvPr>
          <p:cNvSpPr txBox="1">
            <a:spLocks/>
          </p:cNvSpPr>
          <p:nvPr/>
        </p:nvSpPr>
        <p:spPr>
          <a:xfrm>
            <a:off x="1559558" y="2324932"/>
            <a:ext cx="3561082" cy="3436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Advanced Component Configurations: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8BFC3CC-3A61-400E-894D-C12EB7651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79" y="2382281"/>
            <a:ext cx="274320" cy="27432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C33E3F1-F3F4-4093-8BB1-BF9F2D83D12F}"/>
              </a:ext>
            </a:extLst>
          </p:cNvPr>
          <p:cNvSpPr/>
          <p:nvPr/>
        </p:nvSpPr>
        <p:spPr>
          <a:xfrm>
            <a:off x="1361440" y="2794000"/>
            <a:ext cx="3037838" cy="355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Epochs</a:t>
            </a:r>
            <a:endParaRPr lang="en-US" sz="12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83B89B-E5AA-44F2-965F-2FF88335C5BC}"/>
              </a:ext>
            </a:extLst>
          </p:cNvPr>
          <p:cNvSpPr/>
          <p:nvPr/>
        </p:nvSpPr>
        <p:spPr>
          <a:xfrm>
            <a:off x="1361440" y="3320788"/>
            <a:ext cx="3037840" cy="355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Ranking Length</a:t>
            </a:r>
            <a:endParaRPr lang="en-US" sz="12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747813-7F9A-4295-BF48-8C0BCB24B251}"/>
              </a:ext>
            </a:extLst>
          </p:cNvPr>
          <p:cNvSpPr/>
          <p:nvPr/>
        </p:nvSpPr>
        <p:spPr>
          <a:xfrm>
            <a:off x="1361440" y="4095246"/>
            <a:ext cx="1412240" cy="5377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798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4B3B4A-41E3-4B99-A856-54ACF5CCFFEF}"/>
              </a:ext>
            </a:extLst>
          </p:cNvPr>
          <p:cNvSpPr txBox="1">
            <a:spLocks/>
          </p:cNvSpPr>
          <p:nvPr/>
        </p:nvSpPr>
        <p:spPr>
          <a:xfrm>
            <a:off x="1828799" y="570271"/>
            <a:ext cx="9618405" cy="11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Work Breakdown Structure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FBF7238-9B7A-4C40-BDCF-84692570C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1844"/>
            <a:ext cx="914400" cy="9144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BDD2E4-A6C9-42C2-A98D-B787E37E3336}"/>
              </a:ext>
            </a:extLst>
          </p:cNvPr>
          <p:cNvSpPr/>
          <p:nvPr/>
        </p:nvSpPr>
        <p:spPr>
          <a:xfrm>
            <a:off x="499806" y="1915134"/>
            <a:ext cx="1918275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56E8C6-9236-4A37-B719-842105DC1E6F}"/>
              </a:ext>
            </a:extLst>
          </p:cNvPr>
          <p:cNvSpPr/>
          <p:nvPr/>
        </p:nvSpPr>
        <p:spPr>
          <a:xfrm>
            <a:off x="5195282" y="1905000"/>
            <a:ext cx="193273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Algorithm Development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0B9E4C-8FE7-4567-9A51-AE5E38B88FBA}"/>
              </a:ext>
            </a:extLst>
          </p:cNvPr>
          <p:cNvSpPr/>
          <p:nvPr/>
        </p:nvSpPr>
        <p:spPr>
          <a:xfrm>
            <a:off x="7501602" y="1905000"/>
            <a:ext cx="193273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268A8C-6FDB-49B8-8BEE-128841F99D1A}"/>
              </a:ext>
            </a:extLst>
          </p:cNvPr>
          <p:cNvSpPr/>
          <p:nvPr/>
        </p:nvSpPr>
        <p:spPr>
          <a:xfrm>
            <a:off x="9807922" y="1905000"/>
            <a:ext cx="1918270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326CE6-2EB5-4AB9-9EA8-C7483D0C81E3}"/>
              </a:ext>
            </a:extLst>
          </p:cNvPr>
          <p:cNvSpPr/>
          <p:nvPr/>
        </p:nvSpPr>
        <p:spPr>
          <a:xfrm>
            <a:off x="356786" y="201495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C7E954-3AAB-40D7-80E3-F781069F2516}"/>
              </a:ext>
            </a:extLst>
          </p:cNvPr>
          <p:cNvSpPr/>
          <p:nvPr/>
        </p:nvSpPr>
        <p:spPr>
          <a:xfrm>
            <a:off x="5052262" y="202097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7B677A-3C73-45C6-A59E-1C7ABF80962F}"/>
              </a:ext>
            </a:extLst>
          </p:cNvPr>
          <p:cNvSpPr/>
          <p:nvPr/>
        </p:nvSpPr>
        <p:spPr>
          <a:xfrm>
            <a:off x="7333761" y="1999100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041167-48DC-4497-8B1D-DF65D9A35051}"/>
              </a:ext>
            </a:extLst>
          </p:cNvPr>
          <p:cNvSpPr/>
          <p:nvPr/>
        </p:nvSpPr>
        <p:spPr>
          <a:xfrm>
            <a:off x="9685364" y="202097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6CE7A6A-AD0B-4F1A-826F-763237F9C0BE}"/>
              </a:ext>
            </a:extLst>
          </p:cNvPr>
          <p:cNvSpPr/>
          <p:nvPr/>
        </p:nvSpPr>
        <p:spPr>
          <a:xfrm>
            <a:off x="2805120" y="2557921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Add Training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42F3DCB-E61D-412A-9710-D3F1497EF2EC}"/>
              </a:ext>
            </a:extLst>
          </p:cNvPr>
          <p:cNvSpPr/>
          <p:nvPr/>
        </p:nvSpPr>
        <p:spPr>
          <a:xfrm>
            <a:off x="2805118" y="302872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NLU pipeline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38C889-5CB0-4420-A159-A6A72A0A9749}"/>
              </a:ext>
            </a:extLst>
          </p:cNvPr>
          <p:cNvSpPr/>
          <p:nvPr/>
        </p:nvSpPr>
        <p:spPr>
          <a:xfrm>
            <a:off x="2805117" y="3504780"/>
            <a:ext cx="1918275" cy="640500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Decide number of validation data points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04F371-E157-42E1-A026-91EAB5680ED1}"/>
              </a:ext>
            </a:extLst>
          </p:cNvPr>
          <p:cNvSpPr/>
          <p:nvPr/>
        </p:nvSpPr>
        <p:spPr>
          <a:xfrm>
            <a:off x="499806" y="2563420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2AAD66F-5527-4C29-B166-E40B7C1D83E3}"/>
              </a:ext>
            </a:extLst>
          </p:cNvPr>
          <p:cNvSpPr/>
          <p:nvPr/>
        </p:nvSpPr>
        <p:spPr>
          <a:xfrm>
            <a:off x="499804" y="3034228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969B8B-BBC1-4808-A7ED-425A42D7E4AD}"/>
              </a:ext>
            </a:extLst>
          </p:cNvPr>
          <p:cNvSpPr/>
          <p:nvPr/>
        </p:nvSpPr>
        <p:spPr>
          <a:xfrm>
            <a:off x="499803" y="351027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9F27E1-AF67-49C6-BE83-F8DB42500CAA}"/>
              </a:ext>
            </a:extLst>
          </p:cNvPr>
          <p:cNvSpPr/>
          <p:nvPr/>
        </p:nvSpPr>
        <p:spPr>
          <a:xfrm>
            <a:off x="499803" y="3986356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BFE673-A194-417E-9822-70585554BFE5}"/>
              </a:ext>
            </a:extLst>
          </p:cNvPr>
          <p:cNvSpPr/>
          <p:nvPr/>
        </p:nvSpPr>
        <p:spPr>
          <a:xfrm>
            <a:off x="5195282" y="2563420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Read TensorBoard Results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38E6AD4-1A27-4A97-81CC-2EEB4AD59681}"/>
              </a:ext>
            </a:extLst>
          </p:cNvPr>
          <p:cNvSpPr/>
          <p:nvPr/>
        </p:nvSpPr>
        <p:spPr>
          <a:xfrm>
            <a:off x="5195280" y="3034228"/>
            <a:ext cx="1918275" cy="111105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Learning Curve Explainer algorithm to interpret TensorBoard Results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C49794F-CDE3-4865-9B39-335884930BBC}"/>
              </a:ext>
            </a:extLst>
          </p:cNvPr>
          <p:cNvSpPr/>
          <p:nvPr/>
        </p:nvSpPr>
        <p:spPr>
          <a:xfrm>
            <a:off x="5195279" y="4262119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the LCE Package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E998D0-2359-48A2-B33A-7D7B2467F8B8}"/>
              </a:ext>
            </a:extLst>
          </p:cNvPr>
          <p:cNvSpPr/>
          <p:nvPr/>
        </p:nvSpPr>
        <p:spPr>
          <a:xfrm>
            <a:off x="5195279" y="4738196"/>
            <a:ext cx="1918277" cy="519604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a Locally executable Server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20EB76-42D7-4496-9F47-344F42A1F98F}"/>
              </a:ext>
            </a:extLst>
          </p:cNvPr>
          <p:cNvSpPr/>
          <p:nvPr/>
        </p:nvSpPr>
        <p:spPr>
          <a:xfrm>
            <a:off x="2789324" y="1915134"/>
            <a:ext cx="190952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Building Conversational AI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AFE110-188D-43DC-A82B-5B516D5AD94C}"/>
              </a:ext>
            </a:extLst>
          </p:cNvPr>
          <p:cNvSpPr/>
          <p:nvPr/>
        </p:nvSpPr>
        <p:spPr>
          <a:xfrm>
            <a:off x="2660365" y="2020979"/>
            <a:ext cx="286039" cy="2860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6019176-2057-4EAF-A3D2-734666692562}"/>
              </a:ext>
            </a:extLst>
          </p:cNvPr>
          <p:cNvSpPr/>
          <p:nvPr/>
        </p:nvSpPr>
        <p:spPr>
          <a:xfrm>
            <a:off x="7501602" y="2545247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LCE with Rasa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6ADCD22-9220-4377-AA1D-C5AE0D357B67}"/>
              </a:ext>
            </a:extLst>
          </p:cNvPr>
          <p:cNvSpPr/>
          <p:nvPr/>
        </p:nvSpPr>
        <p:spPr>
          <a:xfrm>
            <a:off x="7501600" y="3016055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the Frontend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F270848-1A03-447A-A6E7-D12AF1F13BDD}"/>
              </a:ext>
            </a:extLst>
          </p:cNvPr>
          <p:cNvSpPr/>
          <p:nvPr/>
        </p:nvSpPr>
        <p:spPr>
          <a:xfrm>
            <a:off x="7488024" y="4093794"/>
            <a:ext cx="1918275" cy="534840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Docker &amp; Docker-compose files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E851E54-051A-4CD1-AF1A-C8B6590A09D4}"/>
              </a:ext>
            </a:extLst>
          </p:cNvPr>
          <p:cNvSpPr/>
          <p:nvPr/>
        </p:nvSpPr>
        <p:spPr>
          <a:xfrm>
            <a:off x="2805115" y="4728110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 a model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FEEA56A-0310-4A4D-B2C6-2BD70431F104}"/>
              </a:ext>
            </a:extLst>
          </p:cNvPr>
          <p:cNvSpPr/>
          <p:nvPr/>
        </p:nvSpPr>
        <p:spPr>
          <a:xfrm>
            <a:off x="2810312" y="4257302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Enable TensorBoard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67B2CDB-A897-4EC0-9387-127053A9EF3C}"/>
              </a:ext>
            </a:extLst>
          </p:cNvPr>
          <p:cNvSpPr/>
          <p:nvPr/>
        </p:nvSpPr>
        <p:spPr>
          <a:xfrm>
            <a:off x="2811318" y="5187074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Testing NLU Model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4BB533C-3420-4E2C-949F-590760C67F95}"/>
              </a:ext>
            </a:extLst>
          </p:cNvPr>
          <p:cNvSpPr/>
          <p:nvPr/>
        </p:nvSpPr>
        <p:spPr>
          <a:xfrm>
            <a:off x="7494065" y="4716070"/>
            <a:ext cx="1918277" cy="47078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Caddy and NGINX Servers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8425038-5C47-4C46-BB24-3E05D06C5677}"/>
              </a:ext>
            </a:extLst>
          </p:cNvPr>
          <p:cNvSpPr/>
          <p:nvPr/>
        </p:nvSpPr>
        <p:spPr>
          <a:xfrm>
            <a:off x="9822384" y="2558654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25C7D9D-4BB1-427D-ACE4-986BFBD5B5C6}"/>
              </a:ext>
            </a:extLst>
          </p:cNvPr>
          <p:cNvSpPr/>
          <p:nvPr/>
        </p:nvSpPr>
        <p:spPr>
          <a:xfrm>
            <a:off x="9822382" y="3029462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5386F6B-4693-4753-934A-030745D18A5E}"/>
              </a:ext>
            </a:extLst>
          </p:cNvPr>
          <p:cNvSpPr/>
          <p:nvPr/>
        </p:nvSpPr>
        <p:spPr>
          <a:xfrm>
            <a:off x="9822381" y="3505513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 Docker Containers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10C0CAC-509F-4608-8064-C8BF28C92DD9}"/>
              </a:ext>
            </a:extLst>
          </p:cNvPr>
          <p:cNvSpPr/>
          <p:nvPr/>
        </p:nvSpPr>
        <p:spPr>
          <a:xfrm>
            <a:off x="9822381" y="3981590"/>
            <a:ext cx="1918277" cy="73684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 LCE and Code-less Maintenance after Deployment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3DEA7DA-0EEF-4A2B-A6A8-AA6380AB5A82}"/>
              </a:ext>
            </a:extLst>
          </p:cNvPr>
          <p:cNvSpPr/>
          <p:nvPr/>
        </p:nvSpPr>
        <p:spPr>
          <a:xfrm>
            <a:off x="7476780" y="5274288"/>
            <a:ext cx="1918277" cy="600017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component UI with the Main UI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603C095-D927-44A0-AD3F-B81A060D7D02}"/>
              </a:ext>
            </a:extLst>
          </p:cNvPr>
          <p:cNvSpPr/>
          <p:nvPr/>
        </p:nvSpPr>
        <p:spPr>
          <a:xfrm>
            <a:off x="7500593" y="3482198"/>
            <a:ext cx="1918275" cy="517995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 code-less Maintenance</a:t>
            </a:r>
          </a:p>
        </p:txBody>
      </p:sp>
    </p:spTree>
    <p:extLst>
      <p:ext uri="{BB962C8B-B14F-4D97-AF65-F5344CB8AC3E}">
        <p14:creationId xmlns:p14="http://schemas.microsoft.com/office/powerpoint/2010/main" val="679630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4B3B4A-41E3-4B99-A856-54ACF5CCFFEF}"/>
              </a:ext>
            </a:extLst>
          </p:cNvPr>
          <p:cNvSpPr txBox="1">
            <a:spLocks/>
          </p:cNvSpPr>
          <p:nvPr/>
        </p:nvSpPr>
        <p:spPr>
          <a:xfrm>
            <a:off x="1905000" y="570271"/>
            <a:ext cx="9542204" cy="1182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Individual Component</a:t>
            </a:r>
          </a:p>
          <a:p>
            <a:pPr algn="l"/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Architecture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6CCFE53D-05EB-435D-ACC4-C274D0F1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4" y="685800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BD58EF-54FA-4743-9E70-1D160125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-2638897"/>
            <a:ext cx="124362" cy="1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1540B9F-9144-44AC-A231-B717BEE3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6" y="1763599"/>
            <a:ext cx="6435727" cy="43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FEADE7-003C-4DB5-9130-99E19C038DDE}"/>
              </a:ext>
            </a:extLst>
          </p:cNvPr>
          <p:cNvSpPr/>
          <p:nvPr/>
        </p:nvSpPr>
        <p:spPr>
          <a:xfrm>
            <a:off x="4191000" y="3108960"/>
            <a:ext cx="381000" cy="914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DAE987-274F-4ECC-8647-D3D46CCDB954}"/>
                  </a:ext>
                </a:extLst>
              </p14:cNvPr>
              <p14:cNvContentPartPr/>
              <p14:nvPr/>
            </p14:nvContentPartPr>
            <p14:xfrm>
              <a:off x="4346091" y="3189771"/>
              <a:ext cx="100080" cy="4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DAE987-274F-4ECC-8647-D3D46CCDB9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7123" y="3180844"/>
                <a:ext cx="117657" cy="61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57C95B-3B80-42B1-B555-F17B0CC028FB}"/>
                  </a:ext>
                </a:extLst>
              </p14:cNvPr>
              <p14:cNvContentPartPr/>
              <p14:nvPr/>
            </p14:nvContentPartPr>
            <p14:xfrm>
              <a:off x="4356171" y="3110571"/>
              <a:ext cx="37080" cy="1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57C95B-3B80-42B1-B555-F17B0CC028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7258" y="3101571"/>
                <a:ext cx="5455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830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838200" y="3483990"/>
            <a:ext cx="10591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Individual Gantt Chart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D1A6D46-5C7F-4127-B810-B70B4278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711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27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CDBC0A7-D3E6-4DBA-BFEE-FC2A578B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9" y="539090"/>
            <a:ext cx="11107681" cy="53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4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1EEA83-5D94-45F8-B158-8E4B083D9DA9}"/>
              </a:ext>
            </a:extLst>
          </p:cNvPr>
          <p:cNvSpPr txBox="1">
            <a:spLocks/>
          </p:cNvSpPr>
          <p:nvPr/>
        </p:nvSpPr>
        <p:spPr>
          <a:xfrm>
            <a:off x="1828799" y="570271"/>
            <a:ext cx="9618405" cy="1112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References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93A01F1-9F59-47A6-96DF-8A6F972EF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1844"/>
            <a:ext cx="914400" cy="9144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B7289D-2B32-4B72-8BF5-56B466FCF4CB}"/>
              </a:ext>
            </a:extLst>
          </p:cNvPr>
          <p:cNvSpPr/>
          <p:nvPr/>
        </p:nvSpPr>
        <p:spPr>
          <a:xfrm>
            <a:off x="775191" y="1944738"/>
            <a:ext cx="10641618" cy="124550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JetBrains Mono" panose="02000009000000000000"/>
                <a:ea typeface="JetBrains Mono" panose="02000009000000000000" pitchFamily="49" charset="0"/>
                <a:cs typeface="JetBrains Mono" panose="02000009000000000000" pitchFamily="49" charset="0"/>
              </a:rPr>
              <a:t>[1]. 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T. Bocklisch, J. Faulkner, N. Pawlowski, en A. Nichol, “Rasa: Open source language understanding and dialogue management”, </a:t>
            </a:r>
            <a:r>
              <a:rPr lang="en-US" sz="2000" b="0" i="1">
                <a:solidFill>
                  <a:schemeClr val="bg1"/>
                </a:solidFill>
                <a:effectLst/>
                <a:latin typeface="JetBrains Mono" panose="02000009000000000000"/>
              </a:rPr>
              <a:t>arXiv preprint arXiv:1712. 05181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, 2017.</a:t>
            </a:r>
            <a:endParaRPr lang="en-US" sz="2000">
              <a:solidFill>
                <a:schemeClr val="bg1"/>
              </a:solidFill>
              <a:latin typeface="JetBrains Mono" panose="0200000900000000000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888B63-C685-417A-BF70-B9459741BE45}"/>
              </a:ext>
            </a:extLst>
          </p:cNvPr>
          <p:cNvSpPr/>
          <p:nvPr/>
        </p:nvSpPr>
        <p:spPr>
          <a:xfrm>
            <a:off x="775191" y="3429000"/>
            <a:ext cx="10641618" cy="12455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  <a:latin typeface="JetBrains Mono" panose="02000009000000000000"/>
                <a:ea typeface="JetBrains Mono" panose="02000009000000000000" pitchFamily="49" charset="0"/>
                <a:cs typeface="JetBrains Mono" panose="02000009000000000000" pitchFamily="49" charset="0"/>
              </a:rPr>
              <a:t>[2]. 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“Introduction to rasa X,” </a:t>
            </a:r>
            <a:r>
              <a:rPr lang="en-US" sz="2000" b="0" i="1">
                <a:solidFill>
                  <a:schemeClr val="bg1"/>
                </a:solidFill>
                <a:effectLst/>
                <a:latin typeface="JetBrains Mono" panose="02000009000000000000"/>
              </a:rPr>
              <a:t>Open source conversational AI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, 10-Dec-2021. [Online]. Available: </a:t>
            </a:r>
            <a:r>
              <a:rPr lang="en-US" sz="2000" b="0" i="0" u="sng" strike="noStrike">
                <a:solidFill>
                  <a:schemeClr val="bg1"/>
                </a:solidFill>
                <a:effectLst/>
                <a:latin typeface="JetBrains Mono" panose="0200000900000000000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https://rasa.com/docs/rasa-x/</a:t>
            </a:r>
            <a:r>
              <a:rPr lang="en-US" sz="2000" b="0" i="0">
                <a:solidFill>
                  <a:schemeClr val="bg1"/>
                </a:solidFill>
                <a:effectLst/>
                <a:latin typeface="JetBrains Mono" panose="02000009000000000000"/>
              </a:rPr>
              <a:t>. [Accessed: 22-Jan-2022].</a:t>
            </a:r>
            <a:endParaRPr lang="en-US" sz="2000">
              <a:solidFill>
                <a:schemeClr val="bg1"/>
              </a:solidFill>
              <a:latin typeface="JetBrains Mono" panose="0200000900000000000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99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24150E-0C62-4123-AAAD-6E5E3921C2FF}"/>
              </a:ext>
            </a:extLst>
          </p:cNvPr>
          <p:cNvSpPr/>
          <p:nvPr/>
        </p:nvSpPr>
        <p:spPr>
          <a:xfrm>
            <a:off x="2448233" y="1484671"/>
            <a:ext cx="2300748" cy="6784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E87BB199-C5BC-4B08-8ED9-C9177C33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310" y="4189319"/>
            <a:ext cx="1266825" cy="12668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1435510" y="1195433"/>
            <a:ext cx="9311148" cy="299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rgbClr val="92D05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SEETM</a:t>
            </a:r>
            <a:r>
              <a:rPr lang="en-US" sz="4000" b="1">
                <a:solidFill>
                  <a:srgbClr val="92D050"/>
                </a:solidFill>
                <a:effectLst/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4000" b="1">
                <a:solidFill>
                  <a:srgbClr val="00B050"/>
                </a:solidFill>
                <a:latin typeface="JetBrains Mono"/>
                <a:ea typeface="+mn-lt"/>
                <a:cs typeface="+mn-lt"/>
              </a:rPr>
              <a:t>Sinhala-English </a:t>
            </a:r>
          </a:p>
          <a:p>
            <a:pPr algn="ctr"/>
            <a:r>
              <a:rPr lang="en-US" sz="4000" b="1">
                <a:solidFill>
                  <a:srgbClr val="00B050"/>
                </a:solidFill>
                <a:latin typeface="JetBrains Mono"/>
                <a:ea typeface="+mn-lt"/>
                <a:cs typeface="+mn-lt"/>
              </a:rPr>
              <a:t>Equivalent Token Mapper </a:t>
            </a:r>
            <a:endParaRPr lang="en-US" sz="3200" b="1">
              <a:solidFill>
                <a:srgbClr val="FFFFFF"/>
              </a:solidFill>
              <a:latin typeface="JetBrains Mono"/>
              <a:ea typeface="+mn-lt"/>
              <a:cs typeface="+mn-lt"/>
            </a:endParaRPr>
          </a:p>
          <a:p>
            <a:pPr algn="ctr"/>
            <a:r>
              <a:rPr lang="en-US" sz="2400" b="1">
                <a:solidFill>
                  <a:srgbClr val="FFFFFF"/>
                </a:solidFill>
                <a:latin typeface="JetBrains Mono"/>
                <a:ea typeface="+mn-lt"/>
                <a:cs typeface="+mn-lt"/>
              </a:rPr>
              <a:t>Developing rule-based approaches to process code-mixed textural data and make word embeddings models lightweight using token mapping. 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6D1089-94B9-4CBE-92E4-A59B96142CE9}"/>
              </a:ext>
            </a:extLst>
          </p:cNvPr>
          <p:cNvSpPr/>
          <p:nvPr/>
        </p:nvSpPr>
        <p:spPr>
          <a:xfrm>
            <a:off x="5741845" y="4189319"/>
            <a:ext cx="2497588" cy="12663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Jayasinghe D.T.</a:t>
            </a:r>
          </a:p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IT19075754</a:t>
            </a:r>
          </a:p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Data Science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699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C202-3672-43AD-94B8-5E05C767F79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rgbClr val="FCB6B6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Background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969B452-F413-4803-8F60-3D707F64E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5" y="805014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96ED42-1F23-4520-92BA-E726EA288294}"/>
              </a:ext>
            </a:extLst>
          </p:cNvPr>
          <p:cNvSpPr/>
          <p:nvPr/>
        </p:nvSpPr>
        <p:spPr>
          <a:xfrm>
            <a:off x="2431597" y="2407693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Bilingual and Multilingual Speakers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BC400F-465C-4EE8-A3EF-8730452CE6DA}"/>
              </a:ext>
            </a:extLst>
          </p:cNvPr>
          <p:cNvSpPr/>
          <p:nvPr/>
        </p:nvSpPr>
        <p:spPr>
          <a:xfrm>
            <a:off x="6412818" y="2470323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Code-Mixing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BF223A-EF3F-44FA-9222-A062F7549D1A}"/>
              </a:ext>
            </a:extLst>
          </p:cNvPr>
          <p:cNvSpPr/>
          <p:nvPr/>
        </p:nvSpPr>
        <p:spPr>
          <a:xfrm>
            <a:off x="2428928" y="4276159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Code-Switching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08B5AD-CF7A-44B2-820D-A02BB4FB9CFB}"/>
              </a:ext>
            </a:extLst>
          </p:cNvPr>
          <p:cNvSpPr/>
          <p:nvPr/>
        </p:nvSpPr>
        <p:spPr>
          <a:xfrm>
            <a:off x="6413830" y="427858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Equivalent Words</a:t>
            </a:r>
          </a:p>
        </p:txBody>
      </p:sp>
    </p:spTree>
    <p:extLst>
      <p:ext uri="{BB962C8B-B14F-4D97-AF65-F5344CB8AC3E}">
        <p14:creationId xmlns:p14="http://schemas.microsoft.com/office/powerpoint/2010/main" val="107745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5B761A-D7DD-440A-9108-1F38E32E7749}"/>
              </a:ext>
            </a:extLst>
          </p:cNvPr>
          <p:cNvSpPr/>
          <p:nvPr/>
        </p:nvSpPr>
        <p:spPr>
          <a:xfrm>
            <a:off x="6237090" y="2205050"/>
            <a:ext cx="4874835" cy="33321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AB20A7-B391-462E-B2A7-20469B8BC53C}"/>
              </a:ext>
            </a:extLst>
          </p:cNvPr>
          <p:cNvSpPr/>
          <p:nvPr/>
        </p:nvSpPr>
        <p:spPr>
          <a:xfrm>
            <a:off x="1078925" y="2205050"/>
            <a:ext cx="4874835" cy="33321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2674392-C0A8-485B-B7DF-A01843B5F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5" y="805014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Survey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Findings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C31A66-B1A1-4DF3-B8AC-E67AC53B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95" y="2302620"/>
            <a:ext cx="4648603" cy="31397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E0346-9C1F-4C8E-A8AF-152B53FB0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04" y="2302620"/>
            <a:ext cx="4648603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8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Down 22">
            <a:extLst>
              <a:ext uri="{FF2B5EF4-FFF2-40B4-BE49-F238E27FC236}">
                <a16:creationId xmlns:a16="http://schemas.microsoft.com/office/drawing/2014/main" id="{274C6097-39A4-44AE-9A73-7183FD557D3F}"/>
              </a:ext>
            </a:extLst>
          </p:cNvPr>
          <p:cNvSpPr/>
          <p:nvPr/>
        </p:nvSpPr>
        <p:spPr>
          <a:xfrm>
            <a:off x="5998373" y="4443385"/>
            <a:ext cx="544286" cy="8382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F55BED8-401B-4371-9F17-40EB461529F2}"/>
              </a:ext>
            </a:extLst>
          </p:cNvPr>
          <p:cNvSpPr/>
          <p:nvPr/>
        </p:nvSpPr>
        <p:spPr>
          <a:xfrm>
            <a:off x="712133" y="3092596"/>
            <a:ext cx="3502161" cy="9525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Code-Mixing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646951B-9DA1-4D99-9129-E04E17686293}"/>
              </a:ext>
            </a:extLst>
          </p:cNvPr>
          <p:cNvSpPr/>
          <p:nvPr/>
        </p:nvSpPr>
        <p:spPr>
          <a:xfrm>
            <a:off x="712133" y="4447870"/>
            <a:ext cx="3510291" cy="137844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Library Membership </a:t>
            </a:r>
            <a:r>
              <a:rPr lang="en-US" err="1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ekata</a:t>
            </a:r>
            <a:r>
              <a:rPr lang="en-US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 apply </a:t>
            </a:r>
          </a:p>
          <a:p>
            <a:pPr algn="ctr"/>
            <a:r>
              <a:rPr lang="en-US" err="1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karanne</a:t>
            </a:r>
            <a:r>
              <a:rPr lang="en-US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kohomada</a:t>
            </a:r>
            <a:r>
              <a:rPr lang="en-US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? 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BC06666-635A-4BFC-B310-328612AB1513}"/>
              </a:ext>
            </a:extLst>
          </p:cNvPr>
          <p:cNvSpPr/>
          <p:nvPr/>
        </p:nvSpPr>
        <p:spPr>
          <a:xfrm>
            <a:off x="8301880" y="4476485"/>
            <a:ext cx="3504848" cy="137844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Library Membership </a:t>
            </a:r>
            <a:r>
              <a:rPr lang="si-LK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එකට </a:t>
            </a:r>
            <a:r>
              <a:rPr lang="en-US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apply </a:t>
            </a:r>
          </a:p>
          <a:p>
            <a:pPr algn="ctr"/>
            <a:r>
              <a:rPr lang="si-LK">
                <a:solidFill>
                  <a:schemeClr val="accent3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කරන්නේ කොහොමද?</a:t>
            </a:r>
            <a:r>
              <a:rPr lang="si-LK">
                <a:solidFill>
                  <a:srgbClr val="E7E6E6"/>
                </a:solidFill>
                <a:latin typeface="JetBrains Mono"/>
                <a:ea typeface="+mn-lt"/>
                <a:cs typeface="+mn-lt"/>
              </a:rPr>
              <a:t> </a:t>
            </a:r>
            <a:endParaRPr lang="en-US">
              <a:solidFill>
                <a:srgbClr val="E7E6E6"/>
              </a:solidFill>
              <a:latin typeface="JetBrains Mono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BB51B51-AC02-43A6-8FAD-A5C67D1C4636}"/>
              </a:ext>
            </a:extLst>
          </p:cNvPr>
          <p:cNvSpPr/>
          <p:nvPr/>
        </p:nvSpPr>
        <p:spPr>
          <a:xfrm>
            <a:off x="4653850" y="3092596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50E6FF"/>
                </a:solidFill>
                <a:latin typeface="JetBrains Mono"/>
                <a:ea typeface="+mn-lt"/>
                <a:cs typeface="+mn-lt"/>
              </a:rPr>
              <a:t>How to apply for Library Membership? </a:t>
            </a:r>
            <a:endParaRPr lang="en-US">
              <a:solidFill>
                <a:srgbClr val="50E6FF"/>
              </a:solidFill>
              <a:latin typeface="JetBrains Mono"/>
            </a:endParaRPr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1F19FF75-783A-491B-9D64-73EA34A10232}"/>
              </a:ext>
            </a:extLst>
          </p:cNvPr>
          <p:cNvSpPr/>
          <p:nvPr/>
        </p:nvSpPr>
        <p:spPr>
          <a:xfrm>
            <a:off x="4214294" y="4857640"/>
            <a:ext cx="4087586" cy="566058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F4810C6-A6A9-412D-8E24-AC4747B7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3" y="759279"/>
            <a:ext cx="952500" cy="952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B81705-B3D6-4BE1-9DB0-EBD39BD60ECA}"/>
              </a:ext>
            </a:extLst>
          </p:cNvPr>
          <p:cNvSpPr txBox="1"/>
          <p:nvPr/>
        </p:nvSpPr>
        <p:spPr>
          <a:xfrm>
            <a:off x="1600545" y="699252"/>
            <a:ext cx="98842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rgbClr val="00B0F0"/>
                </a:solidFill>
                <a:latin typeface="JetBrains Mono"/>
              </a:rPr>
              <a:t>Code-Mixing</a:t>
            </a:r>
            <a:r>
              <a:rPr lang="en-US" sz="5400">
                <a:solidFill>
                  <a:srgbClr val="FFFFFF"/>
                </a:solidFill>
                <a:latin typeface="JetBrains Mono"/>
              </a:rPr>
              <a:t> </a:t>
            </a:r>
            <a:r>
              <a:rPr lang="en-US" sz="3200">
                <a:solidFill>
                  <a:srgbClr val="FFFFFF"/>
                </a:solidFill>
                <a:latin typeface="JetBrains Mono"/>
              </a:rPr>
              <a:t>VS </a:t>
            </a:r>
            <a:endParaRPr lang="en-US"/>
          </a:p>
          <a:p>
            <a:r>
              <a:rPr lang="en-US" sz="5400">
                <a:solidFill>
                  <a:srgbClr val="00B0F0"/>
                </a:solidFill>
                <a:latin typeface="JetBrains Mono"/>
              </a:rPr>
              <a:t>Code-Switching</a:t>
            </a:r>
            <a:r>
              <a:rPr lang="en-US" sz="5400">
                <a:solidFill>
                  <a:srgbClr val="FFFFFF"/>
                </a:solidFill>
                <a:latin typeface="JetBrains Mono"/>
              </a:rPr>
              <a:t>​</a:t>
            </a:r>
            <a:r>
              <a:rPr lang="en-US" sz="5400">
                <a:latin typeface="JetBrains Mono"/>
              </a:rPr>
              <a:t>​</a:t>
            </a:r>
            <a:endParaRPr lang="en-US" sz="5400"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EBC25A6-DA35-425A-8E2B-C837F3965438}"/>
              </a:ext>
            </a:extLst>
          </p:cNvPr>
          <p:cNvSpPr/>
          <p:nvPr/>
        </p:nvSpPr>
        <p:spPr>
          <a:xfrm>
            <a:off x="8301880" y="3092595"/>
            <a:ext cx="3254477" cy="95250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Code-Switching</a:t>
            </a:r>
          </a:p>
        </p:txBody>
      </p:sp>
    </p:spTree>
    <p:extLst>
      <p:ext uri="{BB962C8B-B14F-4D97-AF65-F5344CB8AC3E}">
        <p14:creationId xmlns:p14="http://schemas.microsoft.com/office/powerpoint/2010/main" val="387180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2BCF-D3CC-4C6A-9BF5-D6AEA5AEE3BC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rgbClr val="FCB6B6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Background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E54397A-7477-4DEE-AD32-A03FBE283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5" y="805014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7EEF1C-8142-44A1-A67D-0C852C225E4C}"/>
              </a:ext>
            </a:extLst>
          </p:cNvPr>
          <p:cNvSpPr/>
          <p:nvPr/>
        </p:nvSpPr>
        <p:spPr>
          <a:xfrm>
            <a:off x="2431597" y="2407693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Bilingual and Multilingual Speakers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4A64D1-4820-4003-8CEB-C40C43A8E2E8}"/>
              </a:ext>
            </a:extLst>
          </p:cNvPr>
          <p:cNvSpPr/>
          <p:nvPr/>
        </p:nvSpPr>
        <p:spPr>
          <a:xfrm>
            <a:off x="6412818" y="2470323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Code-Mixing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C2CB796-39C3-417E-90BB-92F321E2861F}"/>
              </a:ext>
            </a:extLst>
          </p:cNvPr>
          <p:cNvSpPr/>
          <p:nvPr/>
        </p:nvSpPr>
        <p:spPr>
          <a:xfrm>
            <a:off x="2428928" y="4276159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Code-Switching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B7B15C-E9BD-47E2-9848-A2C4677F4A64}"/>
              </a:ext>
            </a:extLst>
          </p:cNvPr>
          <p:cNvSpPr/>
          <p:nvPr/>
        </p:nvSpPr>
        <p:spPr>
          <a:xfrm>
            <a:off x="6413830" y="427858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Equivalent Words</a:t>
            </a:r>
          </a:p>
        </p:txBody>
      </p:sp>
    </p:spTree>
    <p:extLst>
      <p:ext uri="{BB962C8B-B14F-4D97-AF65-F5344CB8AC3E}">
        <p14:creationId xmlns:p14="http://schemas.microsoft.com/office/powerpoint/2010/main" val="8878220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79CD74-3C77-4B05-9DE8-2B0CEE89AF8C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Equivalent words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Examples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F651D3-968C-415E-837A-193066CD194A}"/>
              </a:ext>
            </a:extLst>
          </p:cNvPr>
          <p:cNvSpPr/>
          <p:nvPr/>
        </p:nvSpPr>
        <p:spPr>
          <a:xfrm>
            <a:off x="1154762" y="2804127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JetBrains Mono"/>
                <a:ea typeface="+mn-lt"/>
                <a:cs typeface="+mn-lt"/>
              </a:rPr>
              <a:t>Mother</a:t>
            </a:r>
            <a:endParaRPr lang="en-US">
              <a:latin typeface="JetBrains Mono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080D97-908A-45A0-A360-1E25A2B6D605}"/>
              </a:ext>
            </a:extLst>
          </p:cNvPr>
          <p:cNvSpPr/>
          <p:nvPr/>
        </p:nvSpPr>
        <p:spPr>
          <a:xfrm>
            <a:off x="2923690" y="2804127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ea typeface="+mn-lt"/>
                <a:cs typeface="+mn-lt"/>
              </a:rPr>
              <a:t>අම්මා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5FEEBC-55A2-4302-ADE9-DFD274D732F9}"/>
              </a:ext>
            </a:extLst>
          </p:cNvPr>
          <p:cNvSpPr/>
          <p:nvPr/>
        </p:nvSpPr>
        <p:spPr>
          <a:xfrm>
            <a:off x="4692618" y="2804127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a">
                <a:latin typeface="JetBrains Mono"/>
                <a:ea typeface="+mn-lt"/>
                <a:cs typeface="+mn-lt"/>
              </a:rPr>
              <a:t>அம்மா</a:t>
            </a:r>
            <a:endParaRPr lang="en-US">
              <a:latin typeface="JetBrains Mono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7ECEEB-CD97-4DA8-9127-EDE5554626CB}"/>
              </a:ext>
            </a:extLst>
          </p:cNvPr>
          <p:cNvSpPr/>
          <p:nvPr/>
        </p:nvSpPr>
        <p:spPr>
          <a:xfrm>
            <a:off x="6461546" y="2804127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a" err="1">
                <a:latin typeface="Sylfaen"/>
                <a:ea typeface="+mn-lt"/>
                <a:cs typeface="+mn-lt"/>
              </a:rPr>
              <a:t>დედა</a:t>
            </a:r>
            <a:endParaRPr lang="en-US" err="1">
              <a:latin typeface="JetBrains Mono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FFB95A-9028-4F83-93C5-751B5C72DC58}"/>
              </a:ext>
            </a:extLst>
          </p:cNvPr>
          <p:cNvSpPr/>
          <p:nvPr/>
        </p:nvSpPr>
        <p:spPr>
          <a:xfrm>
            <a:off x="8159717" y="2804127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a" err="1">
                <a:latin typeface="JetBrains Mono"/>
                <a:ea typeface="+mn-lt"/>
                <a:cs typeface="+mn-lt"/>
              </a:rPr>
              <a:t>ਮੰਮੀ</a:t>
            </a:r>
            <a:endParaRPr lang="en-US" err="1">
              <a:latin typeface="JetBrains Mono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FAAB87-18CD-4227-BE0A-1F8A9C272553}"/>
              </a:ext>
            </a:extLst>
          </p:cNvPr>
          <p:cNvSpPr/>
          <p:nvPr/>
        </p:nvSpPr>
        <p:spPr>
          <a:xfrm>
            <a:off x="1143876" y="4279141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BDD6EE"/>
                </a:solidFill>
                <a:latin typeface="JetBrains Mono"/>
                <a:cs typeface="Calibri"/>
              </a:rPr>
              <a:t>English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2FBD516-D682-48B4-A6D3-5CC67955659E}"/>
              </a:ext>
            </a:extLst>
          </p:cNvPr>
          <p:cNvSpPr/>
          <p:nvPr/>
        </p:nvSpPr>
        <p:spPr>
          <a:xfrm>
            <a:off x="2912804" y="4279141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BDD6EE"/>
                </a:solidFill>
                <a:latin typeface="JetBrains Mono"/>
                <a:ea typeface="+mn-lt"/>
                <a:cs typeface="+mn-lt"/>
              </a:rPr>
              <a:t>Sinhala</a:t>
            </a:r>
            <a:endParaRPr lang="en-US">
              <a:solidFill>
                <a:srgbClr val="BDD6EE"/>
              </a:solidFill>
              <a:latin typeface="JetBrains Mono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D0A19BC-B773-46D8-A4DA-416AD8980003}"/>
              </a:ext>
            </a:extLst>
          </p:cNvPr>
          <p:cNvSpPr/>
          <p:nvPr/>
        </p:nvSpPr>
        <p:spPr>
          <a:xfrm>
            <a:off x="4681732" y="4279141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BDD6EE"/>
                </a:solidFill>
                <a:latin typeface="JetBrains Mono"/>
                <a:cs typeface="arial"/>
              </a:rPr>
              <a:t>Tamil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2C016F-AED6-4F02-9B46-B14279F36865}"/>
              </a:ext>
            </a:extLst>
          </p:cNvPr>
          <p:cNvSpPr/>
          <p:nvPr/>
        </p:nvSpPr>
        <p:spPr>
          <a:xfrm>
            <a:off x="6450660" y="4279141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BDD6EE"/>
                </a:solidFill>
                <a:ea typeface="+mn-lt"/>
                <a:cs typeface="+mn-lt"/>
              </a:rPr>
              <a:t>Georgian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DF3B9E9-DBB1-4382-8312-FFE92728FFD2}"/>
              </a:ext>
            </a:extLst>
          </p:cNvPr>
          <p:cNvSpPr/>
          <p:nvPr/>
        </p:nvSpPr>
        <p:spPr>
          <a:xfrm>
            <a:off x="8148831" y="4279141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5">
                    <a:lumMod val="40000"/>
                    <a:lumOff val="60000"/>
                  </a:schemeClr>
                </a:solidFill>
                <a:latin typeface="JetBrains Mono"/>
                <a:ea typeface="+mn-lt"/>
                <a:cs typeface="+mn-lt"/>
              </a:rPr>
              <a:t>Punjabi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5FF8AA4-42D6-4559-9728-6A42672BAD29}"/>
              </a:ext>
            </a:extLst>
          </p:cNvPr>
          <p:cNvSpPr/>
          <p:nvPr/>
        </p:nvSpPr>
        <p:spPr>
          <a:xfrm>
            <a:off x="9901431" y="2804126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latin typeface="JetBrains Mono"/>
                <a:ea typeface="+mn-lt"/>
                <a:cs typeface="+mn-lt"/>
              </a:rPr>
              <a:t>Мама</a:t>
            </a:r>
            <a:endParaRPr lang="en-US" err="1">
              <a:latin typeface="JetBrains Mono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61A7A39-778B-4A65-9F19-6585B861F53B}"/>
              </a:ext>
            </a:extLst>
          </p:cNvPr>
          <p:cNvSpPr/>
          <p:nvPr/>
        </p:nvSpPr>
        <p:spPr>
          <a:xfrm>
            <a:off x="9890545" y="4279140"/>
            <a:ext cx="1403906" cy="6872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BDD6EE"/>
                </a:solidFill>
                <a:latin typeface="JetBrains Mono"/>
                <a:ea typeface="+mn-lt"/>
                <a:cs typeface="+mn-lt"/>
              </a:rPr>
              <a:t>Russian</a:t>
            </a:r>
            <a:endParaRPr lang="en-US">
              <a:solidFill>
                <a:srgbClr val="BDD6EE"/>
              </a:solidFill>
              <a:latin typeface="JetBrains Mono"/>
            </a:endParaRPr>
          </a:p>
        </p:txBody>
      </p:sp>
      <p:pic>
        <p:nvPicPr>
          <p:cNvPr id="37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A9CE5B-58EC-43CE-A035-9ED021E0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36" y="688522"/>
            <a:ext cx="1039585" cy="10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66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85C6A4-51E1-4369-A478-08ACE4F96CA5}"/>
              </a:ext>
            </a:extLst>
          </p:cNvPr>
          <p:cNvSpPr txBox="1">
            <a:spLocks/>
          </p:cNvSpPr>
          <p:nvPr/>
        </p:nvSpPr>
        <p:spPr>
          <a:xfrm>
            <a:off x="740461" y="99022"/>
            <a:ext cx="6393033" cy="1226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JetBrains Mono"/>
              </a:rPr>
              <a:t>Research</a:t>
            </a:r>
            <a:br>
              <a:rPr lang="en-US" sz="3200">
                <a:latin typeface="JetBrains Mono"/>
              </a:rPr>
            </a:br>
            <a:r>
              <a:rPr lang="en-US" sz="5900">
                <a:solidFill>
                  <a:srgbClr val="8DF24E"/>
                </a:solidFill>
                <a:latin typeface="JetBrains Mono"/>
                <a:cs typeface="Calibri Light"/>
              </a:rPr>
              <a:t>Questions</a:t>
            </a:r>
            <a:endParaRPr lang="en-US" sz="5900">
              <a:latin typeface="JetBrains Mono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6A1B56-4290-9847-936F-0121FAB72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" y="237672"/>
            <a:ext cx="676728" cy="67672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57B2EF-DB28-4F64-B33E-9A1EF9A38A87}"/>
              </a:ext>
            </a:extLst>
          </p:cNvPr>
          <p:cNvSpPr/>
          <p:nvPr/>
        </p:nvSpPr>
        <p:spPr>
          <a:xfrm>
            <a:off x="619430" y="2389245"/>
            <a:ext cx="3254477" cy="20746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There are</a:t>
            </a:r>
            <a:r>
              <a:rPr lang="en-US" sz="1600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limited number of NLP researches </a:t>
            </a:r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on processing Sinhala-English code-switching text data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8107DA-72EA-49F5-89E9-7F2022152D21}"/>
              </a:ext>
            </a:extLst>
          </p:cNvPr>
          <p:cNvSpPr/>
          <p:nvPr/>
        </p:nvSpPr>
        <p:spPr>
          <a:xfrm>
            <a:off x="226140" y="1735399"/>
            <a:ext cx="914400" cy="914400"/>
          </a:xfrm>
          <a:prstGeom prst="ellipse">
            <a:avLst/>
          </a:prstGeom>
          <a:solidFill>
            <a:srgbClr val="8DF2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rgbClr val="000000"/>
                </a:solidFill>
                <a:latin typeface="JetBrains Mono"/>
                <a:cs typeface="Calibri"/>
              </a:rPr>
              <a:t>1</a:t>
            </a:r>
            <a:endParaRPr lang="en-US" sz="3600" b="1">
              <a:solidFill>
                <a:srgbClr val="000000"/>
              </a:solidFill>
              <a:latin typeface="JetBrains Mono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5D9CC4-004A-4A13-AA2D-819DCA220AD0}"/>
              </a:ext>
            </a:extLst>
          </p:cNvPr>
          <p:cNvSpPr/>
          <p:nvPr/>
        </p:nvSpPr>
        <p:spPr>
          <a:xfrm>
            <a:off x="4483507" y="2389245"/>
            <a:ext cx="3254477" cy="20746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There are </a:t>
            </a:r>
            <a:r>
              <a:rPr lang="en-US" sz="1600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no Keyboard</a:t>
            </a:r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600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Interfaces</a:t>
            </a:r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in websites that can handle Sinhala English Code-switching text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363925-1188-4F43-962B-48BEB7B81E3D}"/>
              </a:ext>
            </a:extLst>
          </p:cNvPr>
          <p:cNvSpPr/>
          <p:nvPr/>
        </p:nvSpPr>
        <p:spPr>
          <a:xfrm>
            <a:off x="4090217" y="1735399"/>
            <a:ext cx="914400" cy="914400"/>
          </a:xfrm>
          <a:prstGeom prst="ellipse">
            <a:avLst/>
          </a:prstGeom>
          <a:solidFill>
            <a:srgbClr val="8DF2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rgbClr val="000000"/>
                </a:solidFill>
                <a:latin typeface="JetBrains Mono"/>
              </a:rPr>
              <a:t>2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03876C-F5DE-4AAE-B3E0-858B74CA0478}"/>
              </a:ext>
            </a:extLst>
          </p:cNvPr>
          <p:cNvSpPr/>
          <p:nvPr/>
        </p:nvSpPr>
        <p:spPr>
          <a:xfrm>
            <a:off x="8318093" y="2389245"/>
            <a:ext cx="3254477" cy="207460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Deep Learning NLP models need a lot of data. </a:t>
            </a:r>
          </a:p>
          <a:p>
            <a:endParaRPr lang="en-US" sz="16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It is </a:t>
            </a:r>
            <a:r>
              <a:rPr lang="en-US" sz="1600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hard to train Sinhala-English</a:t>
            </a:r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deep learning models due to low resources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98B31A-9958-41D9-B099-4468004587FE}"/>
              </a:ext>
            </a:extLst>
          </p:cNvPr>
          <p:cNvSpPr/>
          <p:nvPr/>
        </p:nvSpPr>
        <p:spPr>
          <a:xfrm>
            <a:off x="7885475" y="1696071"/>
            <a:ext cx="914400" cy="914400"/>
          </a:xfrm>
          <a:prstGeom prst="ellipse">
            <a:avLst/>
          </a:prstGeom>
          <a:solidFill>
            <a:srgbClr val="8DF2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rgbClr val="000000"/>
                </a:solidFill>
                <a:latin typeface="JetBrains Mono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6927F-093B-4C07-85AE-7B837D8FCACB}"/>
              </a:ext>
            </a:extLst>
          </p:cNvPr>
          <p:cNvSpPr txBox="1"/>
          <p:nvPr/>
        </p:nvSpPr>
        <p:spPr>
          <a:xfrm>
            <a:off x="619430" y="4758191"/>
            <a:ext cx="1106620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Eg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r>
              <a:rPr lang="en-US">
                <a:solidFill>
                  <a:schemeClr val="bg1"/>
                </a:solidFill>
              </a:rPr>
              <a:t>In Word embedding models trained for Sinhala-English code-switched text data, If training data has the word 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“Mother” but not “</a:t>
            </a:r>
            <a:r>
              <a:rPr lang="si-LK">
                <a:solidFill>
                  <a:schemeClr val="bg1"/>
                </a:solidFill>
                <a:cs typeface="Iskoola Pota"/>
              </a:rPr>
              <a:t>අම්මා</a:t>
            </a:r>
            <a:r>
              <a:rPr lang="en-US">
                <a:solidFill>
                  <a:schemeClr val="bg1"/>
                </a:solidFill>
              </a:rPr>
              <a:t>” the model considers </a:t>
            </a:r>
            <a:r>
              <a:rPr lang="si-LK">
                <a:solidFill>
                  <a:schemeClr val="bg1"/>
                </a:solidFill>
                <a:cs typeface="Iskoola Pota"/>
              </a:rPr>
              <a:t>අම්මා</a:t>
            </a:r>
            <a:r>
              <a:rPr lang="en-US">
                <a:solidFill>
                  <a:schemeClr val="bg1"/>
                </a:solidFill>
              </a:rPr>
              <a:t> as an Out-of-vocabulary token. But they have the same meaning.</a:t>
            </a:r>
            <a:endParaRPr lang="si-LK">
              <a:solidFill>
                <a:schemeClr val="bg1"/>
              </a:solidFill>
            </a:endParaRPr>
          </a:p>
        </p:txBody>
      </p:sp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4F309E04-4150-4CD1-A500-66432A08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92" y="3974143"/>
            <a:ext cx="652920" cy="663358"/>
          </a:xfrm>
          <a:prstGeom prst="rect">
            <a:avLst/>
          </a:prstGeom>
        </p:spPr>
      </p:pic>
      <p:pic>
        <p:nvPicPr>
          <p:cNvPr id="9" name="Picture 25">
            <a:extLst>
              <a:ext uri="{FF2B5EF4-FFF2-40B4-BE49-F238E27FC236}">
                <a16:creationId xmlns:a16="http://schemas.microsoft.com/office/drawing/2014/main" id="{C5E8D7C7-FDE9-49BB-8F3B-F155933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604" y="3879937"/>
            <a:ext cx="808190" cy="789140"/>
          </a:xfrm>
          <a:prstGeom prst="rect">
            <a:avLst/>
          </a:prstGeom>
        </p:spPr>
      </p:pic>
      <p:pic>
        <p:nvPicPr>
          <p:cNvPr id="26" name="Picture 2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7A35176-137D-4593-9811-80EE027D1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728" y="3812740"/>
            <a:ext cx="1088982" cy="9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1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B4D4EF-3D80-4075-B18C-DC6D98142FA0}"/>
              </a:ext>
            </a:extLst>
          </p:cNvPr>
          <p:cNvSpPr/>
          <p:nvPr/>
        </p:nvSpPr>
        <p:spPr>
          <a:xfrm>
            <a:off x="597637" y="2466989"/>
            <a:ext cx="4169449" cy="230821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Assigning the same word vector to equivalent words in a Sinhala-English code-switched text corpus</a:t>
            </a:r>
            <a:endParaRPr lang="en-US">
              <a:solidFill>
                <a:schemeClr val="bg1"/>
              </a:solidFill>
              <a:latin typeface="JetBrains Mono"/>
              <a:cs typeface="Calibr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11E6FB-EA83-4940-9B28-B76FE47B024C}"/>
              </a:ext>
            </a:extLst>
          </p:cNvPr>
          <p:cNvSpPr/>
          <p:nvPr/>
        </p:nvSpPr>
        <p:spPr>
          <a:xfrm>
            <a:off x="6214665" y="3075247"/>
            <a:ext cx="4169449" cy="98283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D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b="1">
                <a:solidFill>
                  <a:srgbClr val="FFD40F"/>
                </a:solidFill>
                <a:latin typeface="JetBrains Mono"/>
                <a:ea typeface="+mn-lt"/>
                <a:cs typeface="+mn-lt"/>
              </a:rPr>
              <a:t>SEETM</a:t>
            </a:r>
            <a:endParaRPr lang="en-US" sz="4400" b="1">
              <a:solidFill>
                <a:srgbClr val="FFD40F"/>
              </a:solidFill>
              <a:latin typeface="JetBrains Mono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7FC4B-EA8F-AA46-9AB4-7197308C5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57474" y="1714570"/>
            <a:ext cx="2913490" cy="289716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00C0CF5-7BBB-46A9-995B-98C213E854AA}"/>
              </a:ext>
            </a:extLst>
          </p:cNvPr>
          <p:cNvSpPr/>
          <p:nvPr/>
        </p:nvSpPr>
        <p:spPr>
          <a:xfrm>
            <a:off x="5040739" y="3339084"/>
            <a:ext cx="979714" cy="484414"/>
          </a:xfrm>
          <a:prstGeom prst="rightArrow">
            <a:avLst/>
          </a:prstGeom>
          <a:solidFill>
            <a:srgbClr val="FFD40F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966AA7-8666-4971-A73E-A8C1A54B226D}"/>
              </a:ext>
            </a:extLst>
          </p:cNvPr>
          <p:cNvSpPr txBox="1">
            <a:spLocks/>
          </p:cNvSpPr>
          <p:nvPr/>
        </p:nvSpPr>
        <p:spPr>
          <a:xfrm>
            <a:off x="1585633" y="130915"/>
            <a:ext cx="4629545" cy="1531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00">
                <a:latin typeface="JetBrains Mono"/>
              </a:rPr>
              <a:t>Specific</a:t>
            </a:r>
          </a:p>
          <a:p>
            <a:r>
              <a:rPr lang="en-US" sz="3200">
                <a:solidFill>
                  <a:srgbClr val="FFD40F"/>
                </a:solidFill>
                <a:latin typeface="JetBrains Mono"/>
                <a:ea typeface="+mj-lt"/>
                <a:cs typeface="+mj-lt"/>
              </a:rPr>
              <a:t>Objective</a:t>
            </a:r>
            <a:endParaRPr lang="en-US" sz="3200">
              <a:latin typeface="JetBrains Mon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EA86A-4D8A-6A40-B396-383C2EB82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1" y="596776"/>
            <a:ext cx="901518" cy="9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6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F058ED-2D1A-44C5-897F-8C7AC9635DCB}"/>
              </a:ext>
            </a:extLst>
          </p:cNvPr>
          <p:cNvSpPr/>
          <p:nvPr/>
        </p:nvSpPr>
        <p:spPr>
          <a:xfrm>
            <a:off x="503013" y="3256677"/>
            <a:ext cx="4169449" cy="98283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u="sng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OOV words</a:t>
            </a:r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 Handling in </a:t>
            </a:r>
            <a:endParaRPr lang="en-US">
              <a:solidFill>
                <a:schemeClr val="bg1"/>
              </a:solidFill>
              <a:latin typeface="Calibri" panose="020F0502020204030204"/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word embeddings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7FC4B-EA8F-AA46-9AB4-7197308C5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22288" y="1175944"/>
            <a:ext cx="2080733" cy="208073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372E57-9F1A-DE47-B9CF-275EF1ADC84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587738" y="2346641"/>
            <a:ext cx="3118537" cy="910036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4B4646-ADA0-47EC-ACAE-B4BA7DBCB68E}"/>
              </a:ext>
            </a:extLst>
          </p:cNvPr>
          <p:cNvSpPr/>
          <p:nvPr/>
        </p:nvSpPr>
        <p:spPr>
          <a:xfrm>
            <a:off x="7176850" y="3223503"/>
            <a:ext cx="4169449" cy="98283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Bilingual </a:t>
            </a:r>
            <a:r>
              <a:rPr lang="en-US" sz="2400" u="sng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Keyboard Interface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049699-C456-B04A-8DAE-B40A0EA825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09087" y="3997669"/>
            <a:ext cx="1424906" cy="5511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F01753-20B6-8C4D-8F70-DC262E3B78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5701" y="4162699"/>
            <a:ext cx="903094" cy="11615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66F46A-EAF2-4EDB-9C82-EB8E4F6B897B}"/>
              </a:ext>
            </a:extLst>
          </p:cNvPr>
          <p:cNvSpPr txBox="1">
            <a:spLocks/>
          </p:cNvSpPr>
          <p:nvPr/>
        </p:nvSpPr>
        <p:spPr>
          <a:xfrm>
            <a:off x="1585633" y="181715"/>
            <a:ext cx="4629545" cy="1531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00">
                <a:latin typeface="JetBrains Mono"/>
              </a:rPr>
              <a:t>Sub</a:t>
            </a:r>
          </a:p>
          <a:p>
            <a:r>
              <a:rPr lang="en-US" sz="3200">
                <a:solidFill>
                  <a:srgbClr val="FFD40F"/>
                </a:solidFill>
                <a:latin typeface="JetBrains Mono"/>
                <a:ea typeface="+mj-lt"/>
                <a:cs typeface="+mj-lt"/>
              </a:rPr>
              <a:t>Objectives</a:t>
            </a:r>
            <a:endParaRPr lang="en-US" sz="3200">
              <a:latin typeface="JetBrains Mon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76B88A-834B-CD4E-90B4-E26DF163D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1" y="596776"/>
            <a:ext cx="901518" cy="90151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76E215-1142-4909-9C44-D23DB22C0108}"/>
              </a:ext>
            </a:extLst>
          </p:cNvPr>
          <p:cNvSpPr/>
          <p:nvPr/>
        </p:nvSpPr>
        <p:spPr>
          <a:xfrm>
            <a:off x="3900405" y="5039267"/>
            <a:ext cx="4169449" cy="98283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u="sng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Lightweight</a:t>
            </a:r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 </a:t>
            </a:r>
            <a:endParaRPr lang="en-US">
              <a:solidFill>
                <a:schemeClr val="bg1"/>
              </a:solidFill>
              <a:latin typeface="Calibri" panose="020F0502020204030204"/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Word Embedding Models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7F5D68-A68F-4731-9C99-FD440E1BD5C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93969" y="3223503"/>
            <a:ext cx="11200" cy="1878392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0266D8-3B6B-0741-B651-C0687A4741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56110" y="5698496"/>
            <a:ext cx="631778" cy="5781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A80A51-294B-4A68-883F-351E6E566FE3}"/>
              </a:ext>
            </a:extLst>
          </p:cNvPr>
          <p:cNvCxnSpPr>
            <a:cxnSpLocks/>
          </p:cNvCxnSpPr>
          <p:nvPr/>
        </p:nvCxnSpPr>
        <p:spPr>
          <a:xfrm>
            <a:off x="6379548" y="2419709"/>
            <a:ext cx="2972243" cy="836968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092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80B6E4-C98A-4D14-80B2-0B695CD9538C}"/>
              </a:ext>
            </a:extLst>
          </p:cNvPr>
          <p:cNvSpPr/>
          <p:nvPr/>
        </p:nvSpPr>
        <p:spPr>
          <a:xfrm>
            <a:off x="1078925" y="2205050"/>
            <a:ext cx="4874835" cy="33321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22CB321-D965-4374-B897-79D95AB5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5" y="652614"/>
            <a:ext cx="914400" cy="914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A9DE1B-5465-4D39-B10C-3CF0E66C0B77}"/>
              </a:ext>
            </a:extLst>
          </p:cNvPr>
          <p:cNvSpPr txBox="1">
            <a:spLocks/>
          </p:cNvSpPr>
          <p:nvPr/>
        </p:nvSpPr>
        <p:spPr>
          <a:xfrm>
            <a:off x="1676399" y="4178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solidFill>
                  <a:srgbClr val="B35656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Survey</a:t>
            </a:r>
            <a:r>
              <a:rPr lang="en-US">
                <a:solidFill>
                  <a:srgbClr val="B35656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73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Findings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196731-B3B7-406E-94CB-ECC7D10F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32" y="2249579"/>
            <a:ext cx="4483804" cy="31979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57EB52-EEF5-4E2D-B290-84A8E4E143EF}"/>
              </a:ext>
            </a:extLst>
          </p:cNvPr>
          <p:cNvSpPr/>
          <p:nvPr/>
        </p:nvSpPr>
        <p:spPr>
          <a:xfrm>
            <a:off x="4678319" y="5116223"/>
            <a:ext cx="1538037" cy="92184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rgbClr val="FCB6B6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Code-Switching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047737-7D3C-4CC2-AECB-16124877ACE3}"/>
              </a:ext>
            </a:extLst>
          </p:cNvPr>
          <p:cNvSpPr/>
          <p:nvPr/>
        </p:nvSpPr>
        <p:spPr>
          <a:xfrm>
            <a:off x="6570544" y="2169560"/>
            <a:ext cx="4874835" cy="33321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7BA36E2-97BB-4866-8699-2F8EAED6F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237" y="2270083"/>
            <a:ext cx="4740051" cy="31320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05581B-CD9A-4562-B9F8-273B0D68D540}"/>
              </a:ext>
            </a:extLst>
          </p:cNvPr>
          <p:cNvSpPr/>
          <p:nvPr/>
        </p:nvSpPr>
        <p:spPr>
          <a:xfrm>
            <a:off x="9610442" y="5100565"/>
            <a:ext cx="2352231" cy="9375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CB6B6"/>
                </a:solidFill>
                <a:latin typeface="JetBrains Mono"/>
              </a:rPr>
              <a:t>Sinhala – English Keyboard Interfaces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98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275D-13EE-4A4E-B4F8-AF4549AC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F104-1D62-47B7-B70C-AFC91385AF17}" type="datetime1">
              <a:rPr lang="en-LK"/>
              <a:t>02/10/2022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B61C13-C40B-4D6B-80B4-2E4169C4C3B1}"/>
              </a:ext>
            </a:extLst>
          </p:cNvPr>
          <p:cNvSpPr txBox="1">
            <a:spLocks/>
          </p:cNvSpPr>
          <p:nvPr/>
        </p:nvSpPr>
        <p:spPr>
          <a:xfrm>
            <a:off x="1400576" y="138172"/>
            <a:ext cx="6042443" cy="14113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JetBrains Mono"/>
              </a:rPr>
              <a:t>Research </a:t>
            </a:r>
          </a:p>
          <a:p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  <a:latin typeface="JetBrains Mono"/>
              </a:rPr>
              <a:t>Gap</a:t>
            </a:r>
            <a:endParaRPr lang="en-US" sz="7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4800" dirty="0">
              <a:latin typeface="JetBrains Mono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BC3E7F-E722-4179-A8ED-606DBAF9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22649"/>
              </p:ext>
            </p:extLst>
          </p:nvPr>
        </p:nvGraphicFramePr>
        <p:xfrm>
          <a:off x="714580" y="1549499"/>
          <a:ext cx="10944305" cy="4480560"/>
        </p:xfrm>
        <a:graphic>
          <a:graphicData uri="http://schemas.openxmlformats.org/drawingml/2006/table">
            <a:tbl>
              <a:tblPr firstRow="1" firstCol="1">
                <a:tableStyleId>{BDBED569-4797-4DF1-A0F4-6AAB3CD982D8}</a:tableStyleId>
              </a:tblPr>
              <a:tblGrid>
                <a:gridCol w="1865237">
                  <a:extLst>
                    <a:ext uri="{9D8B030D-6E8A-4147-A177-3AD203B41FA5}">
                      <a16:colId xmlns:a16="http://schemas.microsoft.com/office/drawing/2014/main" val="3674083845"/>
                    </a:ext>
                  </a:extLst>
                </a:gridCol>
                <a:gridCol w="2095957">
                  <a:extLst>
                    <a:ext uri="{9D8B030D-6E8A-4147-A177-3AD203B41FA5}">
                      <a16:colId xmlns:a16="http://schemas.microsoft.com/office/drawing/2014/main" val="3437715147"/>
                    </a:ext>
                  </a:extLst>
                </a:gridCol>
                <a:gridCol w="1663330">
                  <a:extLst>
                    <a:ext uri="{9D8B030D-6E8A-4147-A177-3AD203B41FA5}">
                      <a16:colId xmlns:a16="http://schemas.microsoft.com/office/drawing/2014/main" val="1377464169"/>
                    </a:ext>
                  </a:extLst>
                </a:gridCol>
                <a:gridCol w="1709605">
                  <a:extLst>
                    <a:ext uri="{9D8B030D-6E8A-4147-A177-3AD203B41FA5}">
                      <a16:colId xmlns:a16="http://schemas.microsoft.com/office/drawing/2014/main" val="735470018"/>
                    </a:ext>
                  </a:extLst>
                </a:gridCol>
                <a:gridCol w="1417006">
                  <a:extLst>
                    <a:ext uri="{9D8B030D-6E8A-4147-A177-3AD203B41FA5}">
                      <a16:colId xmlns:a16="http://schemas.microsoft.com/office/drawing/2014/main" val="2581984176"/>
                    </a:ext>
                  </a:extLst>
                </a:gridCol>
                <a:gridCol w="2193170">
                  <a:extLst>
                    <a:ext uri="{9D8B030D-6E8A-4147-A177-3AD203B41FA5}">
                      <a16:colId xmlns:a16="http://schemas.microsoft.com/office/drawing/2014/main" val="3871392708"/>
                    </a:ext>
                  </a:extLst>
                </a:gridCol>
              </a:tblGrid>
              <a:tr h="11576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JetBrains Mono"/>
                        </a:rPr>
                        <a:t>Research Paper Reference </a:t>
                      </a:r>
                    </a:p>
                  </a:txBody>
                  <a:tcPr anchor="ctr">
                    <a:solidFill>
                      <a:srgbClr val="4B7AF2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JetBrains Mono"/>
                        </a:rPr>
                        <a:t>Languages Used </a:t>
                      </a:r>
                    </a:p>
                  </a:txBody>
                  <a:tcPr anchor="ctr">
                    <a:solidFill>
                      <a:srgbClr val="4B7AF2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JetBrains Mono"/>
                        </a:rPr>
                        <a:t>Code-switched/ Code-mixed </a:t>
                      </a:r>
                    </a:p>
                  </a:txBody>
                  <a:tcPr anchor="ctr">
                    <a:solidFill>
                      <a:srgbClr val="4B7AF2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JetBrains Mono"/>
                        </a:rPr>
                        <a:t>Word Embeddings Model Type </a:t>
                      </a:r>
                    </a:p>
                  </a:txBody>
                  <a:tcPr anchor="ctr">
                    <a:solidFill>
                      <a:srgbClr val="4B7AF2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JetBrains Mono"/>
                        </a:rPr>
                        <a:t>Chatbot Framework </a:t>
                      </a:r>
                    </a:p>
                  </a:txBody>
                  <a:tcPr anchor="ctr">
                    <a:solidFill>
                      <a:srgbClr val="4B7AF2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JetBrains Mono"/>
                        </a:rPr>
                        <a:t>Special Data Pre-processing Techniques Proposed </a:t>
                      </a:r>
                    </a:p>
                  </a:txBody>
                  <a:tcPr anchor="ctr">
                    <a:solidFill>
                      <a:srgbClr val="4B7AF2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11380"/>
                  </a:ext>
                </a:extLst>
              </a:tr>
              <a:tr h="61692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JetBrains Mono"/>
                        </a:rPr>
                        <a:t>[1] Paper </a:t>
                      </a:r>
                    </a:p>
                  </a:txBody>
                  <a:tcPr anchor="ctr">
                    <a:solidFill>
                      <a:srgbClr val="4B7AF2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Sinhala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-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Word2Vec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-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Basic Text Preprocessing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918499"/>
                  </a:ext>
                </a:extLst>
              </a:tr>
              <a:tr h="88349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JetBrains Mono"/>
                        </a:rPr>
                        <a:t>[2] Paper </a:t>
                      </a:r>
                    </a:p>
                  </a:txBody>
                  <a:tcPr anchor="ctr">
                    <a:solidFill>
                      <a:srgbClr val="4B7AF2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Sinhala (Main), English, </a:t>
                      </a:r>
                    </a:p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Singlish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Code-Mixed Data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-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-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JetBrains Mono"/>
                        </a:rPr>
                        <a:t>Dictionary Mapping (For Characters)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002320"/>
                  </a:ext>
                </a:extLst>
              </a:tr>
              <a:tr h="103583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JetBrains Mono"/>
                        </a:rPr>
                        <a:t>This Research Component </a:t>
                      </a:r>
                    </a:p>
                  </a:txBody>
                  <a:tcPr anchor="ctr">
                    <a:solidFill>
                      <a:srgbClr val="4B7AF2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rgbClr val="BAE0BD"/>
                          </a:solidFill>
                          <a:effectLst/>
                          <a:latin typeface="JetBrains Mono"/>
                        </a:rPr>
                        <a:t>Sinhala (Main), English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rgbClr val="BAE0BD"/>
                          </a:solidFill>
                          <a:effectLst/>
                          <a:latin typeface="JetBrains Mono"/>
                        </a:rPr>
                        <a:t>Code-Switched Data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rgbClr val="BAE0BD"/>
                          </a:solidFill>
                          <a:effectLst/>
                          <a:latin typeface="JetBrains Mono"/>
                        </a:rPr>
                        <a:t>Word2Vec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rgbClr val="BAE0BD"/>
                          </a:solidFill>
                          <a:effectLst/>
                          <a:latin typeface="JetBrains Mono"/>
                        </a:rPr>
                        <a:t>Rasa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rgbClr val="BAE0BD"/>
                          </a:solidFill>
                          <a:effectLst/>
                          <a:latin typeface="JetBrains Mono"/>
                        </a:rPr>
                        <a:t>Equivalent Token Mapping And </a:t>
                      </a:r>
                    </a:p>
                    <a:p>
                      <a:pPr algn="ctr" rtl="0" fontAlgn="base"/>
                      <a:r>
                        <a:rPr lang="en-US" sz="1800">
                          <a:solidFill>
                            <a:srgbClr val="BAE0BD"/>
                          </a:solidFill>
                          <a:effectLst/>
                          <a:latin typeface="JetBrains Mono"/>
                        </a:rPr>
                        <a:t>Character Mapping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606493"/>
                  </a:ext>
                </a:extLst>
              </a:tr>
            </a:tbl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3EC5418C-8A75-4133-9D7F-B4AC2E67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3" y="25309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93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9" descr="Icon&#10;&#10;Description automatically generated">
            <a:extLst>
              <a:ext uri="{FF2B5EF4-FFF2-40B4-BE49-F238E27FC236}">
                <a16:creationId xmlns:a16="http://schemas.microsoft.com/office/drawing/2014/main" id="{7D907C80-4A9D-4BED-B843-D3B3B738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22" y="547007"/>
            <a:ext cx="1186541" cy="11702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157ADA-DAB0-3D47-8E16-31CCEA71529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>
                <a:solidFill>
                  <a:srgbClr val="50E6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Functional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endParaRPr lang="en-US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85F841-A718-48C1-94E6-14737A083587}"/>
              </a:ext>
            </a:extLst>
          </p:cNvPr>
          <p:cNvSpPr/>
          <p:nvPr/>
        </p:nvSpPr>
        <p:spPr>
          <a:xfrm>
            <a:off x="1642944" y="2206833"/>
            <a:ext cx="8903136" cy="6749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SEETM should </a:t>
            </a:r>
            <a:r>
              <a:rPr lang="en-US" sz="1600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generate a single representation</a:t>
            </a:r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for equivalent words.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4C5C7B-E6C5-4F3C-A45F-A9EEE8BEB3A4}"/>
              </a:ext>
            </a:extLst>
          </p:cNvPr>
          <p:cNvSpPr/>
          <p:nvPr/>
        </p:nvSpPr>
        <p:spPr>
          <a:xfrm>
            <a:off x="1641822" y="3180522"/>
            <a:ext cx="8908355" cy="6749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Mapped equivalent words should get a </a:t>
            </a:r>
            <a:r>
              <a:rPr lang="en-US" sz="1600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single vector representation.</a:t>
            </a:r>
            <a:endParaRPr lang="en-US">
              <a:solidFill>
                <a:schemeClr val="bg1"/>
              </a:solidFill>
              <a:latin typeface="JetBrains Mono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2C6B87-FE9D-4BB4-9C73-C178025DB715}"/>
              </a:ext>
            </a:extLst>
          </p:cNvPr>
          <p:cNvSpPr/>
          <p:nvPr/>
        </p:nvSpPr>
        <p:spPr>
          <a:xfrm>
            <a:off x="1642942" y="5309034"/>
            <a:ext cx="8903136" cy="6501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Users should be able to type in </a:t>
            </a:r>
            <a:r>
              <a:rPr lang="en-US" sz="1600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both Sinhala and English</a:t>
            </a:r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in the User Interface.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15406C-65D6-4DC6-88B0-D1148F255910}"/>
              </a:ext>
            </a:extLst>
          </p:cNvPr>
          <p:cNvSpPr/>
          <p:nvPr/>
        </p:nvSpPr>
        <p:spPr>
          <a:xfrm>
            <a:off x="1641156" y="4112419"/>
            <a:ext cx="8903136" cy="91676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SEETM should handle </a:t>
            </a:r>
            <a:r>
              <a:rPr lang="en-US" sz="1600" u="sng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out-of-vocabulary words in Word2Vec models</a:t>
            </a:r>
            <a:r>
              <a:rPr lang="en-US" sz="16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when at least one of the representations of equivalent tokens are present in training data.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8C6C94-5D64-47A4-9E79-CFE9CECBC76E}"/>
              </a:ext>
            </a:extLst>
          </p:cNvPr>
          <p:cNvSpPr/>
          <p:nvPr/>
        </p:nvSpPr>
        <p:spPr>
          <a:xfrm>
            <a:off x="1498140" y="2130357"/>
            <a:ext cx="286039" cy="2860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rgbClr val="7AFFF2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FD6CD1-D95F-4B2E-9EAC-8452A257E4B5}"/>
              </a:ext>
            </a:extLst>
          </p:cNvPr>
          <p:cNvSpPr/>
          <p:nvPr/>
        </p:nvSpPr>
        <p:spPr>
          <a:xfrm>
            <a:off x="1498139" y="3127219"/>
            <a:ext cx="286039" cy="2860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rgbClr val="7AFFF2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73B71F-3F8D-477C-B10E-F3F0A61A3FFB}"/>
              </a:ext>
            </a:extLst>
          </p:cNvPr>
          <p:cNvSpPr/>
          <p:nvPr/>
        </p:nvSpPr>
        <p:spPr>
          <a:xfrm>
            <a:off x="1498138" y="3983163"/>
            <a:ext cx="286039" cy="2860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rgbClr val="7AFFF2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5E8EBD-1C65-4EE6-8ADA-91094154C251}"/>
              </a:ext>
            </a:extLst>
          </p:cNvPr>
          <p:cNvSpPr/>
          <p:nvPr/>
        </p:nvSpPr>
        <p:spPr>
          <a:xfrm>
            <a:off x="1498137" y="5168785"/>
            <a:ext cx="286039" cy="2860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rgbClr val="7AFFF2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39550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 descr="Icon&#10;&#10;Description automatically generated">
            <a:extLst>
              <a:ext uri="{FF2B5EF4-FFF2-40B4-BE49-F238E27FC236}">
                <a16:creationId xmlns:a16="http://schemas.microsoft.com/office/drawing/2014/main" id="{C150EDD2-739D-4BB8-95BA-07DFF33D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4" y="494581"/>
            <a:ext cx="1222639" cy="122263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2429E4E1-D805-4BBA-A854-2DD47AC6288A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>
                <a:solidFill>
                  <a:srgbClr val="D3523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Non-Functional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4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endParaRPr lang="en-US"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78B73A-B6AB-4586-9F81-966FBF89A2BF}"/>
              </a:ext>
            </a:extLst>
          </p:cNvPr>
          <p:cNvSpPr/>
          <p:nvPr/>
        </p:nvSpPr>
        <p:spPr>
          <a:xfrm>
            <a:off x="85540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Efficiency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5B1216-7B2A-4AA8-9D55-633BF735D8E9}"/>
              </a:ext>
            </a:extLst>
          </p:cNvPr>
          <p:cNvSpPr/>
          <p:nvPr/>
        </p:nvSpPr>
        <p:spPr>
          <a:xfrm>
            <a:off x="4554790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Reliability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A8FFF6-038A-404E-87A9-18803D6B3EC2}"/>
              </a:ext>
            </a:extLst>
          </p:cNvPr>
          <p:cNvSpPr/>
          <p:nvPr/>
        </p:nvSpPr>
        <p:spPr>
          <a:xfrm>
            <a:off x="8211778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Modularity</a:t>
            </a:r>
            <a:endParaRPr lang="en-US">
              <a:latin typeface="JetBrains Mono"/>
              <a:ea typeface="+mn-lt"/>
              <a:cs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AF5A5F-1522-4647-B20D-17F945A091E0}"/>
              </a:ext>
            </a:extLst>
          </p:cNvPr>
          <p:cNvSpPr/>
          <p:nvPr/>
        </p:nvSpPr>
        <p:spPr>
          <a:xfrm>
            <a:off x="2665447" y="4325559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Scalability</a:t>
            </a:r>
            <a:endParaRPr lang="en-US">
              <a:latin typeface="JetBrains Mono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9D28B3-F0CD-43A8-A818-D9D0EEAF0EDA}"/>
              </a:ext>
            </a:extLst>
          </p:cNvPr>
          <p:cNvSpPr/>
          <p:nvPr/>
        </p:nvSpPr>
        <p:spPr>
          <a:xfrm>
            <a:off x="6303385" y="4357512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Usability</a:t>
            </a:r>
            <a:endParaRPr lang="en-US">
              <a:latin typeface="JetBrains Mono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039E7E20-27A0-40F6-981E-AD426060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764" y="3286777"/>
            <a:ext cx="608035" cy="608035"/>
          </a:xfrm>
          <a:prstGeom prst="rect">
            <a:avLst/>
          </a:prstGeom>
        </p:spPr>
      </p:pic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9611761E-B639-4EB8-89F1-8B50EE60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284" y="3218927"/>
            <a:ext cx="681103" cy="665446"/>
          </a:xfrm>
          <a:prstGeom prst="rect">
            <a:avLst/>
          </a:prstGeom>
        </p:spPr>
      </p:pic>
      <p:pic>
        <p:nvPicPr>
          <p:cNvPr id="5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818AE32-E58D-4D5F-A73E-BD40C1E1C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531" y="3333750"/>
            <a:ext cx="561062" cy="561062"/>
          </a:xfrm>
          <a:prstGeom prst="rect">
            <a:avLst/>
          </a:prstGeom>
        </p:spPr>
      </p:pic>
      <p:pic>
        <p:nvPicPr>
          <p:cNvPr id="7" name="Picture 8" descr="Icon&#10;&#10;Description automatically generated">
            <a:extLst>
              <a:ext uri="{FF2B5EF4-FFF2-40B4-BE49-F238E27FC236}">
                <a16:creationId xmlns:a16="http://schemas.microsoft.com/office/drawing/2014/main" id="{AB1EF5FE-0903-4D86-9028-C9216E4E9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641" y="5249189"/>
            <a:ext cx="493213" cy="493213"/>
          </a:xfrm>
          <a:prstGeom prst="rect">
            <a:avLst/>
          </a:prstGeom>
        </p:spPr>
      </p:pic>
      <p:pic>
        <p:nvPicPr>
          <p:cNvPr id="9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E1451A3E-73AD-4E7D-954C-71ACA6A95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3490" y="5191778"/>
            <a:ext cx="608035" cy="6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6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FF6C4BB-17EF-489F-85F1-B1ECF9E4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9560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3391943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pplication, icon&#10;&#10;Description automatically generated">
            <a:extLst>
              <a:ext uri="{FF2B5EF4-FFF2-40B4-BE49-F238E27FC236}">
                <a16:creationId xmlns:a16="http://schemas.microsoft.com/office/drawing/2014/main" id="{3732B362-8003-453A-B07E-303FEF60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3" y="786493"/>
            <a:ext cx="952500" cy="952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27EBE8-2ACD-4015-AC68-160BA2FDAE33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accent4">
                    <a:lumMod val="40000"/>
                    <a:lumOff val="60000"/>
                  </a:schemeClr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Proposed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7ED9A4-E8CD-45CC-BD7B-007E47624C34}"/>
              </a:ext>
            </a:extLst>
          </p:cNvPr>
          <p:cNvSpPr/>
          <p:nvPr/>
        </p:nvSpPr>
        <p:spPr>
          <a:xfrm>
            <a:off x="85540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Build a Dataset for </a:t>
            </a:r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Token Mapping</a:t>
            </a:r>
            <a:endParaRPr lang="en-US" sz="18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66F107-B78B-46E3-8559-8A2982E30796}"/>
              </a:ext>
            </a:extLst>
          </p:cNvPr>
          <p:cNvSpPr/>
          <p:nvPr/>
        </p:nvSpPr>
        <p:spPr>
          <a:xfrm>
            <a:off x="4554790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Develop the SEETM Algorithm Using the Dataset</a:t>
            </a:r>
            <a:endParaRPr lang="en-US">
              <a:solidFill>
                <a:schemeClr val="bg1"/>
              </a:solidFill>
              <a:latin typeface="Calibri" panose="020F0502020204030204"/>
              <a:ea typeface="+mn-lt"/>
              <a:cs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B170E8-FB4E-4BEC-BA02-B866B92CCC61}"/>
              </a:ext>
            </a:extLst>
          </p:cNvPr>
          <p:cNvSpPr/>
          <p:nvPr/>
        </p:nvSpPr>
        <p:spPr>
          <a:xfrm>
            <a:off x="825417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Train and Evaluation </a:t>
            </a:r>
            <a:r>
              <a:rPr lang="en-US" sz="1800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the </a:t>
            </a:r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SEETM Using Word2Vec Models</a:t>
            </a:r>
            <a:endParaRPr lang="en-US">
              <a:solidFill>
                <a:schemeClr val="bg1"/>
              </a:solidFill>
              <a:latin typeface="JetBrains Mono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3EA13F-A9A2-4B9C-B766-66D1AED5D2AA}"/>
              </a:ext>
            </a:extLst>
          </p:cNvPr>
          <p:cNvSpPr/>
          <p:nvPr/>
        </p:nvSpPr>
        <p:spPr>
          <a:xfrm>
            <a:off x="855405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Calibri"/>
              </a:rPr>
              <a:t>Developing</a:t>
            </a:r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 the Frontend of the Component</a:t>
            </a:r>
            <a:endParaRPr lang="en-US">
              <a:solidFill>
                <a:schemeClr val="bg1"/>
              </a:solidFill>
              <a:latin typeface="JetBrains Mono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0D80C7C-BEBD-4498-9302-CB1AACBD5A44}"/>
              </a:ext>
            </a:extLst>
          </p:cNvPr>
          <p:cNvSpPr/>
          <p:nvPr/>
        </p:nvSpPr>
        <p:spPr>
          <a:xfrm>
            <a:off x="4554790" y="429424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cs typeface="Calibri"/>
              </a:rPr>
              <a:t>Develop</a:t>
            </a:r>
            <a:r>
              <a:rPr lang="en-US">
                <a:solidFill>
                  <a:schemeClr val="bg1"/>
                </a:solidFill>
                <a:latin typeface="JetBrains Mono"/>
                <a:ea typeface="+mn-lt"/>
                <a:cs typeface="+mn-lt"/>
              </a:rPr>
              <a:t> the Character Mapping For Keyboard Interface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0F5D09-DCB3-4006-A942-5649F510D986}"/>
              </a:ext>
            </a:extLst>
          </p:cNvPr>
          <p:cNvSpPr/>
          <p:nvPr/>
        </p:nvSpPr>
        <p:spPr>
          <a:xfrm>
            <a:off x="8192728" y="432619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Test and Integrate</a:t>
            </a:r>
            <a:r>
              <a:rPr lang="en-US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with the Overall System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CDF0A4-E306-448E-B189-E2E78714AE3E}"/>
              </a:ext>
            </a:extLst>
          </p:cNvPr>
          <p:cNvSpPr/>
          <p:nvPr/>
        </p:nvSpPr>
        <p:spPr>
          <a:xfrm>
            <a:off x="1042220" y="2168015"/>
            <a:ext cx="521110" cy="5211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B6CC51B-0B1C-40D6-8567-F1B6DE06646C}"/>
              </a:ext>
            </a:extLst>
          </p:cNvPr>
          <p:cNvSpPr/>
          <p:nvPr/>
        </p:nvSpPr>
        <p:spPr>
          <a:xfrm>
            <a:off x="4730300" y="2175389"/>
            <a:ext cx="521110" cy="5211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50C370-09EC-4556-A1F1-D8C8034C03AC}"/>
              </a:ext>
            </a:extLst>
          </p:cNvPr>
          <p:cNvSpPr/>
          <p:nvPr/>
        </p:nvSpPr>
        <p:spPr>
          <a:xfrm>
            <a:off x="8418380" y="2168015"/>
            <a:ext cx="521110" cy="5211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8D1A83-EAAA-4129-9CDB-372155562FC4}"/>
              </a:ext>
            </a:extLst>
          </p:cNvPr>
          <p:cNvSpPr/>
          <p:nvPr/>
        </p:nvSpPr>
        <p:spPr>
          <a:xfrm>
            <a:off x="1042220" y="4045970"/>
            <a:ext cx="521110" cy="5211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253D3E-FC22-4B63-930E-2436102D2F72}"/>
              </a:ext>
            </a:extLst>
          </p:cNvPr>
          <p:cNvSpPr/>
          <p:nvPr/>
        </p:nvSpPr>
        <p:spPr>
          <a:xfrm>
            <a:off x="4730300" y="4053344"/>
            <a:ext cx="521110" cy="5211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E17A47-E312-4CC9-B1B1-940164C62018}"/>
              </a:ext>
            </a:extLst>
          </p:cNvPr>
          <p:cNvSpPr/>
          <p:nvPr/>
        </p:nvSpPr>
        <p:spPr>
          <a:xfrm>
            <a:off x="8418380" y="4045970"/>
            <a:ext cx="521110" cy="5211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31446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8AF6F3-79DF-41A9-8A08-2DE71C0F5955}"/>
              </a:ext>
            </a:extLst>
          </p:cNvPr>
          <p:cNvSpPr/>
          <p:nvPr/>
        </p:nvSpPr>
        <p:spPr>
          <a:xfrm>
            <a:off x="1231322" y="3590381"/>
            <a:ext cx="3529782" cy="766503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i-LK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ඔයාලගෙ මොනවද තියෙන ඩිග්‍රි?</a:t>
            </a:r>
            <a:endParaRPr lang="en-US" sz="18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1A6BCDD-D4AE-47F4-B831-9152D4D9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52" y="3516433"/>
            <a:ext cx="914400" cy="9144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6A97BD7-756D-4DCC-8FCB-25EBB3BDEA6A}"/>
              </a:ext>
            </a:extLst>
          </p:cNvPr>
          <p:cNvSpPr/>
          <p:nvPr/>
        </p:nvSpPr>
        <p:spPr>
          <a:xfrm>
            <a:off x="5004328" y="3846632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448E3B-A2FF-4441-93CF-342619977C6F}"/>
              </a:ext>
            </a:extLst>
          </p:cNvPr>
          <p:cNvSpPr/>
          <p:nvPr/>
        </p:nvSpPr>
        <p:spPr>
          <a:xfrm>
            <a:off x="5213389" y="2488551"/>
            <a:ext cx="1765222" cy="76650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Word 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Embeddings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model</a:t>
            </a:r>
            <a:endParaRPr lang="en-US" sz="18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175B0F-9B02-46AF-9200-B44B9987A59E}"/>
              </a:ext>
            </a:extLst>
          </p:cNvPr>
          <p:cNvSpPr/>
          <p:nvPr/>
        </p:nvSpPr>
        <p:spPr>
          <a:xfrm>
            <a:off x="1916957" y="2488551"/>
            <a:ext cx="1765222" cy="76650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Training Data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E709A8D-A954-435C-960D-9F0A398EE6B5}"/>
              </a:ext>
            </a:extLst>
          </p:cNvPr>
          <p:cNvSpPr/>
          <p:nvPr/>
        </p:nvSpPr>
        <p:spPr>
          <a:xfrm flipH="1">
            <a:off x="6913176" y="3828401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C60C80-8F8B-40B8-9B77-31615A7B85CA}"/>
              </a:ext>
            </a:extLst>
          </p:cNvPr>
          <p:cNvSpPr/>
          <p:nvPr/>
        </p:nvSpPr>
        <p:spPr>
          <a:xfrm>
            <a:off x="7664400" y="3418324"/>
            <a:ext cx="3529782" cy="110448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Get vector for “Degree”?</a:t>
            </a:r>
          </a:p>
          <a:p>
            <a:pPr algn="ctr"/>
            <a:endParaRPr lang="en-US" sz="1800" b="1">
              <a:solidFill>
                <a:srgbClr val="D35230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US" sz="1800" b="1">
                <a:solidFill>
                  <a:srgbClr val="D3523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OOV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7569BC-9510-4117-A8D5-E1C92E4735BD}"/>
              </a:ext>
            </a:extLst>
          </p:cNvPr>
          <p:cNvSpPr/>
          <p:nvPr/>
        </p:nvSpPr>
        <p:spPr>
          <a:xfrm>
            <a:off x="8546680" y="2488550"/>
            <a:ext cx="1765222" cy="76650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Ask for Vector</a:t>
            </a:r>
            <a:endParaRPr lang="en-US" sz="18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D148E9-40DC-4D44-9ECB-270B920F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017" y="266548"/>
            <a:ext cx="10343368" cy="1150682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Component </a:t>
            </a:r>
            <a:br>
              <a:rPr 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Architecture</a:t>
            </a:r>
            <a:endParaRPr lang="en-US" sz="4800">
              <a:solidFill>
                <a:schemeClr val="accent4">
                  <a:lumMod val="40000"/>
                  <a:lumOff val="60000"/>
                </a:schemeClr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2" name="Picture 24" descr="Icon&#10;&#10;Description automatically generated">
            <a:extLst>
              <a:ext uri="{FF2B5EF4-FFF2-40B4-BE49-F238E27FC236}">
                <a16:creationId xmlns:a16="http://schemas.microsoft.com/office/drawing/2014/main" id="{D47C4BD0-4FC6-4118-BE61-3663B17B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57983"/>
            <a:ext cx="712418" cy="7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22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8AF6F3-79DF-41A9-8A08-2DE71C0F5955}"/>
              </a:ext>
            </a:extLst>
          </p:cNvPr>
          <p:cNvSpPr/>
          <p:nvPr/>
        </p:nvSpPr>
        <p:spPr>
          <a:xfrm>
            <a:off x="594518" y="3087874"/>
            <a:ext cx="1765222" cy="135398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i-LK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ඔයාලගෙ මොනවද තියෙන ඩිග්‍රි?</a:t>
            </a:r>
            <a:endParaRPr lang="en-US" sz="18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1A6BCDD-D4AE-47F4-B831-9152D4D9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68" y="3307666"/>
            <a:ext cx="914400" cy="9144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6A97BD7-756D-4DCC-8FCB-25EBB3BDEA6A}"/>
              </a:ext>
            </a:extLst>
          </p:cNvPr>
          <p:cNvSpPr/>
          <p:nvPr/>
        </p:nvSpPr>
        <p:spPr>
          <a:xfrm>
            <a:off x="2600629" y="3642986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448E3B-A2FF-4441-93CF-342619977C6F}"/>
              </a:ext>
            </a:extLst>
          </p:cNvPr>
          <p:cNvSpPr/>
          <p:nvPr/>
        </p:nvSpPr>
        <p:spPr>
          <a:xfrm>
            <a:off x="4773561" y="1827500"/>
            <a:ext cx="1765222" cy="76650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Word 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Embeddings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model</a:t>
            </a:r>
            <a:endParaRPr lang="en-US" sz="18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175B0F-9B02-46AF-9200-B44B9987A59E}"/>
              </a:ext>
            </a:extLst>
          </p:cNvPr>
          <p:cNvSpPr/>
          <p:nvPr/>
        </p:nvSpPr>
        <p:spPr>
          <a:xfrm>
            <a:off x="692676" y="1827500"/>
            <a:ext cx="1765222" cy="76650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Training Data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E709A8D-A954-435C-960D-9F0A398EE6B5}"/>
              </a:ext>
            </a:extLst>
          </p:cNvPr>
          <p:cNvSpPr/>
          <p:nvPr/>
        </p:nvSpPr>
        <p:spPr>
          <a:xfrm flipH="1">
            <a:off x="6460892" y="3619634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C60C80-8F8B-40B8-9B77-31615A7B85CA}"/>
              </a:ext>
            </a:extLst>
          </p:cNvPr>
          <p:cNvSpPr/>
          <p:nvPr/>
        </p:nvSpPr>
        <p:spPr>
          <a:xfrm>
            <a:off x="9183329" y="2944086"/>
            <a:ext cx="2487561" cy="1635424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Get vector for “Degree”?</a:t>
            </a:r>
            <a:endParaRPr lang="en-US" b="1">
              <a:solidFill>
                <a:srgbClr val="D35230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endParaRPr lang="en-US" b="1">
              <a:solidFill>
                <a:srgbClr val="D35230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US" b="1">
                <a:solidFill>
                  <a:srgbClr val="D35230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[40, 4, 99, 84]</a:t>
            </a:r>
            <a:endParaRPr lang="en-US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AABA10-DBC7-42CB-BEF4-A69925B73CCA}"/>
              </a:ext>
            </a:extLst>
          </p:cNvPr>
          <p:cNvSpPr/>
          <p:nvPr/>
        </p:nvSpPr>
        <p:spPr>
          <a:xfrm>
            <a:off x="3349518" y="3261582"/>
            <a:ext cx="1030272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SEETM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6FCC72-1372-49F3-A6D9-53C8550A689F}"/>
              </a:ext>
            </a:extLst>
          </p:cNvPr>
          <p:cNvSpPr/>
          <p:nvPr/>
        </p:nvSpPr>
        <p:spPr>
          <a:xfrm>
            <a:off x="4673656" y="3619634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433634-52A2-43A8-93B9-39A2E2DC8653}"/>
              </a:ext>
            </a:extLst>
          </p:cNvPr>
          <p:cNvSpPr/>
          <p:nvPr/>
        </p:nvSpPr>
        <p:spPr>
          <a:xfrm>
            <a:off x="7212116" y="3221637"/>
            <a:ext cx="1030272" cy="100042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SEETM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7BCE41-C0C1-435E-AAC0-B9750B5596E9}"/>
              </a:ext>
            </a:extLst>
          </p:cNvPr>
          <p:cNvSpPr/>
          <p:nvPr/>
        </p:nvSpPr>
        <p:spPr>
          <a:xfrm>
            <a:off x="9404888" y="1827500"/>
            <a:ext cx="1765222" cy="76650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Ask for Vector</a:t>
            </a:r>
            <a:endParaRPr lang="en-US" sz="18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2BF3F19-D340-47FC-836C-8A58716B25CF}"/>
              </a:ext>
            </a:extLst>
          </p:cNvPr>
          <p:cNvSpPr/>
          <p:nvPr/>
        </p:nvSpPr>
        <p:spPr>
          <a:xfrm flipH="1">
            <a:off x="8458858" y="3594851"/>
            <a:ext cx="508000" cy="2540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5CCAB5F-AE27-4B0B-A755-6C33870CB18F}"/>
              </a:ext>
            </a:extLst>
          </p:cNvPr>
          <p:cNvSpPr/>
          <p:nvPr/>
        </p:nvSpPr>
        <p:spPr>
          <a:xfrm>
            <a:off x="2982043" y="4191039"/>
            <a:ext cx="1765222" cy="76650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i-LK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ඩිග්‍රි</a:t>
            </a:r>
            <a:r>
              <a:rPr lang="en-US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 maps 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into </a:t>
            </a:r>
            <a:r>
              <a:rPr lang="si-LK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ඩිග්‍රි</a:t>
            </a:r>
            <a:endParaRPr lang="en-US" sz="14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3A8395F-B0B3-4946-AB90-3BF0CEF4FF77}"/>
              </a:ext>
            </a:extLst>
          </p:cNvPr>
          <p:cNvSpPr/>
          <p:nvPr/>
        </p:nvSpPr>
        <p:spPr>
          <a:xfrm>
            <a:off x="6844641" y="4257914"/>
            <a:ext cx="1765222" cy="76650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Degree maps 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into </a:t>
            </a:r>
            <a:r>
              <a:rPr lang="si-LK" sz="1400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ඩිග්‍රි</a:t>
            </a:r>
            <a:endParaRPr lang="en-US" sz="1400">
              <a:solidFill>
                <a:schemeClr val="bg1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A0F17AC-1D79-4424-8734-887D7816724D}"/>
              </a:ext>
            </a:extLst>
          </p:cNvPr>
          <p:cNvSpPr/>
          <p:nvPr/>
        </p:nvSpPr>
        <p:spPr>
          <a:xfrm>
            <a:off x="1972018" y="5244486"/>
            <a:ext cx="8007724" cy="766503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FDE8FF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* Here, SEETM maps English Words to Sinhala Equivalent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EF9B873-5F50-49A1-A20F-57D1EA38F503}"/>
              </a:ext>
            </a:extLst>
          </p:cNvPr>
          <p:cNvSpPr txBox="1">
            <a:spLocks/>
          </p:cNvSpPr>
          <p:nvPr/>
        </p:nvSpPr>
        <p:spPr>
          <a:xfrm>
            <a:off x="1166017" y="266548"/>
            <a:ext cx="10343368" cy="11506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Component </a:t>
            </a:r>
            <a:br>
              <a:rPr lang="en-US" sz="4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chemeClr val="accent4">
                    <a:lumMod val="40000"/>
                    <a:lumOff val="60000"/>
                  </a:schemeClr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Architecture</a:t>
            </a:r>
          </a:p>
        </p:txBody>
      </p:sp>
      <p:pic>
        <p:nvPicPr>
          <p:cNvPr id="31" name="Picture 24" descr="Icon&#10;&#10;Description automatically generated">
            <a:extLst>
              <a:ext uri="{FF2B5EF4-FFF2-40B4-BE49-F238E27FC236}">
                <a16:creationId xmlns:a16="http://schemas.microsoft.com/office/drawing/2014/main" id="{A6CC1316-773B-4305-A0A4-F89DBE1E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57983"/>
            <a:ext cx="712418" cy="7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5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011E-8B88-429B-B513-899C4979DC7E}"/>
              </a:ext>
            </a:extLst>
          </p:cNvPr>
          <p:cNvSpPr txBox="1">
            <a:spLocks/>
          </p:cNvSpPr>
          <p:nvPr/>
        </p:nvSpPr>
        <p:spPr>
          <a:xfrm>
            <a:off x="1142999" y="341670"/>
            <a:ext cx="9618405" cy="8450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>
                <a:solidFill>
                  <a:srgbClr val="FFFFFF"/>
                </a:solidFill>
                <a:latin typeface="JetBrains Mono"/>
              </a:rPr>
              <a:t>Work Breakdown Structure</a:t>
            </a:r>
            <a:endParaRPr lang="en-US" sz="3200">
              <a:solidFill>
                <a:srgbClr val="DFC1F7"/>
              </a:solidFill>
              <a:latin typeface="JetBrains Mono"/>
            </a:endParaRP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65A20A23-F9A8-4103-B33E-0CAF1471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9" y="285752"/>
            <a:ext cx="952500" cy="95794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A7A648-DAF5-44E0-8CA6-26239EFD5B26}"/>
              </a:ext>
            </a:extLst>
          </p:cNvPr>
          <p:cNvSpPr/>
          <p:nvPr/>
        </p:nvSpPr>
        <p:spPr>
          <a:xfrm>
            <a:off x="519037" y="2166231"/>
            <a:ext cx="1918275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D53F3-9B4A-499E-9E86-1B8D4FF3A50F}"/>
              </a:ext>
            </a:extLst>
          </p:cNvPr>
          <p:cNvSpPr/>
          <p:nvPr/>
        </p:nvSpPr>
        <p:spPr>
          <a:xfrm>
            <a:off x="5214513" y="2156097"/>
            <a:ext cx="1932739" cy="633187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Sinhala-English Code-Switching Keyboard Interface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15EEA2-7415-479B-9514-D3277579A998}"/>
              </a:ext>
            </a:extLst>
          </p:cNvPr>
          <p:cNvSpPr/>
          <p:nvPr/>
        </p:nvSpPr>
        <p:spPr>
          <a:xfrm>
            <a:off x="7520833" y="2156097"/>
            <a:ext cx="193273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CE3625-D9BB-4D99-BA4A-614926B7D6E6}"/>
              </a:ext>
            </a:extLst>
          </p:cNvPr>
          <p:cNvSpPr/>
          <p:nvPr/>
        </p:nvSpPr>
        <p:spPr>
          <a:xfrm>
            <a:off x="9827153" y="2156097"/>
            <a:ext cx="1918270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DDF4A2-77C6-4A8E-B622-114BEF4FE558}"/>
              </a:ext>
            </a:extLst>
          </p:cNvPr>
          <p:cNvSpPr/>
          <p:nvPr/>
        </p:nvSpPr>
        <p:spPr>
          <a:xfrm>
            <a:off x="376017" y="2266056"/>
            <a:ext cx="286039" cy="2860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E3487-A2D0-4A4F-B2EA-1CB5BA8B7A0B}"/>
              </a:ext>
            </a:extLst>
          </p:cNvPr>
          <p:cNvSpPr/>
          <p:nvPr/>
        </p:nvSpPr>
        <p:spPr>
          <a:xfrm>
            <a:off x="5071493" y="2272076"/>
            <a:ext cx="286039" cy="2860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778F9A-703D-470F-A31F-F54E8983225C}"/>
              </a:ext>
            </a:extLst>
          </p:cNvPr>
          <p:cNvSpPr/>
          <p:nvPr/>
        </p:nvSpPr>
        <p:spPr>
          <a:xfrm>
            <a:off x="7352992" y="2250197"/>
            <a:ext cx="286039" cy="2860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6678A9-319E-497E-ABE6-267FE67E62A3}"/>
              </a:ext>
            </a:extLst>
          </p:cNvPr>
          <p:cNvSpPr/>
          <p:nvPr/>
        </p:nvSpPr>
        <p:spPr>
          <a:xfrm>
            <a:off x="9704595" y="2272076"/>
            <a:ext cx="286039" cy="2860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10CBA5-B9CB-422E-B2A2-527A07E3C328}"/>
              </a:ext>
            </a:extLst>
          </p:cNvPr>
          <p:cNvSpPr/>
          <p:nvPr/>
        </p:nvSpPr>
        <p:spPr>
          <a:xfrm>
            <a:off x="2825360" y="2814517"/>
            <a:ext cx="1918275" cy="603064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Sinhala-English Character Map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37D928-2B9D-49E1-A72C-59216DAA831B}"/>
              </a:ext>
            </a:extLst>
          </p:cNvPr>
          <p:cNvSpPr/>
          <p:nvPr/>
        </p:nvSpPr>
        <p:spPr>
          <a:xfrm>
            <a:off x="2825358" y="3529165"/>
            <a:ext cx="1918275" cy="603064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Equivalent Token Mapping Algorithm: SEETM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E5E86-958A-4472-8AAF-995850E5815A}"/>
              </a:ext>
            </a:extLst>
          </p:cNvPr>
          <p:cNvSpPr/>
          <p:nvPr/>
        </p:nvSpPr>
        <p:spPr>
          <a:xfrm>
            <a:off x="2825357" y="4238896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Evaluate Token Mapping Manually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9AD0AE-6FD5-4393-97A1-A0B383F1FE70}"/>
              </a:ext>
            </a:extLst>
          </p:cNvPr>
          <p:cNvSpPr/>
          <p:nvPr/>
        </p:nvSpPr>
        <p:spPr>
          <a:xfrm>
            <a:off x="519037" y="2814517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943006-8A4A-4AF5-BD08-82C6236D24D4}"/>
              </a:ext>
            </a:extLst>
          </p:cNvPr>
          <p:cNvSpPr/>
          <p:nvPr/>
        </p:nvSpPr>
        <p:spPr>
          <a:xfrm>
            <a:off x="519035" y="3285325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2BFB1E-7718-41A0-8910-14EE683E697E}"/>
              </a:ext>
            </a:extLst>
          </p:cNvPr>
          <p:cNvSpPr/>
          <p:nvPr/>
        </p:nvSpPr>
        <p:spPr>
          <a:xfrm>
            <a:off x="519034" y="3761376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6A80744-6198-4408-A6DD-15556FA42728}"/>
              </a:ext>
            </a:extLst>
          </p:cNvPr>
          <p:cNvSpPr/>
          <p:nvPr/>
        </p:nvSpPr>
        <p:spPr>
          <a:xfrm>
            <a:off x="519034" y="4237453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2CB537-DF02-4369-BD53-490322A34412}"/>
              </a:ext>
            </a:extLst>
          </p:cNvPr>
          <p:cNvSpPr/>
          <p:nvPr/>
        </p:nvSpPr>
        <p:spPr>
          <a:xfrm>
            <a:off x="5214513" y="2905957"/>
            <a:ext cx="1918275" cy="830186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the Keyboard Interface Using Keystroke Mapping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CAE900F-DCB4-4326-ADB3-F36F627D84FB}"/>
              </a:ext>
            </a:extLst>
          </p:cNvPr>
          <p:cNvSpPr/>
          <p:nvPr/>
        </p:nvSpPr>
        <p:spPr>
          <a:xfrm>
            <a:off x="5214510" y="3852816"/>
            <a:ext cx="1918275" cy="837246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Utilizing the Character Map within the Keyboard Interface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0F76B8B-10CA-41A0-8E1A-0396B7E5D34D}"/>
              </a:ext>
            </a:extLst>
          </p:cNvPr>
          <p:cNvSpPr/>
          <p:nvPr/>
        </p:nvSpPr>
        <p:spPr>
          <a:xfrm>
            <a:off x="2808555" y="2166231"/>
            <a:ext cx="1909529" cy="517995"/>
          </a:xfrm>
          <a:prstGeom prst="roundRect">
            <a:avLst>
              <a:gd name="adj" fmla="val 640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SEETM Algorithm Development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77C08B-A59F-4F96-95B6-A2AA265F478D}"/>
              </a:ext>
            </a:extLst>
          </p:cNvPr>
          <p:cNvSpPr/>
          <p:nvPr/>
        </p:nvSpPr>
        <p:spPr>
          <a:xfrm>
            <a:off x="2679596" y="2272076"/>
            <a:ext cx="286039" cy="2860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F257D30-9549-4A70-8A29-315A62905619}"/>
              </a:ext>
            </a:extLst>
          </p:cNvPr>
          <p:cNvSpPr/>
          <p:nvPr/>
        </p:nvSpPr>
        <p:spPr>
          <a:xfrm>
            <a:off x="7520833" y="2796344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SEETM with Rasa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CB31245-97C1-4886-B5B5-5577D0C25B87}"/>
              </a:ext>
            </a:extLst>
          </p:cNvPr>
          <p:cNvSpPr/>
          <p:nvPr/>
        </p:nvSpPr>
        <p:spPr>
          <a:xfrm>
            <a:off x="7520831" y="3267152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Docker Images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EA6798B-90A6-476B-8F72-63C15C73F9AF}"/>
              </a:ext>
            </a:extLst>
          </p:cNvPr>
          <p:cNvSpPr/>
          <p:nvPr/>
        </p:nvSpPr>
        <p:spPr>
          <a:xfrm>
            <a:off x="7520830" y="3743203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Write Docker Compose Configs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41F8A66-C7FB-4634-85BD-FF0684FF6198}"/>
              </a:ext>
            </a:extLst>
          </p:cNvPr>
          <p:cNvSpPr/>
          <p:nvPr/>
        </p:nvSpPr>
        <p:spPr>
          <a:xfrm>
            <a:off x="7520830" y="4219280"/>
            <a:ext cx="1918277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Caddy and NGINX Servers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F75ECC4-6E71-4648-9ED7-CD92AAE6CBE3}"/>
              </a:ext>
            </a:extLst>
          </p:cNvPr>
          <p:cNvSpPr/>
          <p:nvPr/>
        </p:nvSpPr>
        <p:spPr>
          <a:xfrm>
            <a:off x="9827151" y="2789284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908DF1D-C928-4341-95C5-BF96DADEFD2F}"/>
              </a:ext>
            </a:extLst>
          </p:cNvPr>
          <p:cNvSpPr/>
          <p:nvPr/>
        </p:nvSpPr>
        <p:spPr>
          <a:xfrm>
            <a:off x="9827149" y="3260092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ECD3704-F296-4B65-B810-FA2EF2C88F8F}"/>
              </a:ext>
            </a:extLst>
          </p:cNvPr>
          <p:cNvSpPr/>
          <p:nvPr/>
        </p:nvSpPr>
        <p:spPr>
          <a:xfrm>
            <a:off x="9827148" y="3736143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 Docker Containers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099FBDD-0AE6-4F82-A377-C0B3C1B906CB}"/>
              </a:ext>
            </a:extLst>
          </p:cNvPr>
          <p:cNvSpPr/>
          <p:nvPr/>
        </p:nvSpPr>
        <p:spPr>
          <a:xfrm>
            <a:off x="9827148" y="4212220"/>
            <a:ext cx="1918277" cy="682537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 SEETM and Keyboard Interface after Deployment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8B8C444-C8CD-40FF-9E61-1096D36504DA}"/>
              </a:ext>
            </a:extLst>
          </p:cNvPr>
          <p:cNvSpPr/>
          <p:nvPr/>
        </p:nvSpPr>
        <p:spPr>
          <a:xfrm>
            <a:off x="2825355" y="5190154"/>
            <a:ext cx="1918277" cy="682537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Evaluating Token Mapping Effect on Word2Vec Model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8B27BCC-B50F-45F6-93DF-06A0F08C06D9}"/>
              </a:ext>
            </a:extLst>
          </p:cNvPr>
          <p:cNvSpPr/>
          <p:nvPr/>
        </p:nvSpPr>
        <p:spPr>
          <a:xfrm>
            <a:off x="5228975" y="4799675"/>
            <a:ext cx="1918277" cy="471188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Enable Efficient Language Switching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ED18A24-9754-4C79-BE6B-2D5151D7D9D4}"/>
              </a:ext>
            </a:extLst>
          </p:cNvPr>
          <p:cNvSpPr/>
          <p:nvPr/>
        </p:nvSpPr>
        <p:spPr>
          <a:xfrm>
            <a:off x="7520828" y="4690062"/>
            <a:ext cx="1918277" cy="682537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Integrate component UI with the Main UI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70FCD1B-B209-4317-852D-BABEBE746286}"/>
              </a:ext>
            </a:extLst>
          </p:cNvPr>
          <p:cNvSpPr/>
          <p:nvPr/>
        </p:nvSpPr>
        <p:spPr>
          <a:xfrm>
            <a:off x="5137216" y="1379436"/>
            <a:ext cx="2095722" cy="465766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solidFill>
                  <a:srgbClr val="DFC1F7"/>
                </a:solidFill>
                <a:latin typeface="JetBrains Mono"/>
                <a:ea typeface="+mn-lt"/>
                <a:cs typeface="+mn-lt"/>
              </a:rPr>
              <a:t>SEETM</a:t>
            </a:r>
            <a:endParaRPr lang="en-US" sz="3200" b="1">
              <a:solidFill>
                <a:srgbClr val="DFC1F7"/>
              </a:solidFill>
              <a:latin typeface="JetBrains Mono"/>
              <a:cs typeface="Calibri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A001ECF-7AA6-4201-80B8-BD11B8520CF9}"/>
              </a:ext>
            </a:extLst>
          </p:cNvPr>
          <p:cNvSpPr/>
          <p:nvPr/>
        </p:nvSpPr>
        <p:spPr>
          <a:xfrm>
            <a:off x="2825357" y="4714525"/>
            <a:ext cx="1918275" cy="364029"/>
          </a:xfrm>
          <a:prstGeom prst="roundRect">
            <a:avLst>
              <a:gd name="adj" fmla="val 64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Training a Word2Vec Model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E97C261-5679-1A4D-B658-0B2E62F1E9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176" y="1612319"/>
            <a:ext cx="3659041" cy="55391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D514EBF-2403-414B-BC31-4846CDC0AC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63320" y="1612319"/>
            <a:ext cx="1373896" cy="55391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401F60-B300-C148-A941-F502491D4D93}"/>
              </a:ext>
            </a:extLst>
          </p:cNvPr>
          <p:cNvCxnSpPr>
            <a:cxnSpLocks/>
          </p:cNvCxnSpPr>
          <p:nvPr/>
        </p:nvCxnSpPr>
        <p:spPr>
          <a:xfrm>
            <a:off x="7232938" y="1612319"/>
            <a:ext cx="1254265" cy="543778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2EB07E8-2083-434E-BFA9-89DDE8D6D245}"/>
              </a:ext>
            </a:extLst>
          </p:cNvPr>
          <p:cNvCxnSpPr>
            <a:cxnSpLocks/>
          </p:cNvCxnSpPr>
          <p:nvPr/>
        </p:nvCxnSpPr>
        <p:spPr>
          <a:xfrm>
            <a:off x="7232938" y="1612319"/>
            <a:ext cx="3553350" cy="543778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2F99F-0810-3D48-B379-1FF96C0DD5AB}"/>
              </a:ext>
            </a:extLst>
          </p:cNvPr>
          <p:cNvCxnSpPr>
            <a:cxnSpLocks/>
          </p:cNvCxnSpPr>
          <p:nvPr/>
        </p:nvCxnSpPr>
        <p:spPr>
          <a:xfrm flipH="1">
            <a:off x="6180883" y="1845202"/>
            <a:ext cx="4194" cy="31089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9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93" y="310924"/>
            <a:ext cx="8572178" cy="9259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  <a:latin typeface="JetBrains Mono"/>
              </a:rPr>
              <a:t>Gantt Chart</a:t>
            </a:r>
            <a:endParaRPr lang="en-US" sz="4800" dirty="0">
              <a:solidFill>
                <a:srgbClr val="92D050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B602D39F-A12C-4A9A-A9DC-E43E6F63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2" y="310330"/>
            <a:ext cx="805017" cy="811162"/>
          </a:xfrm>
          <a:prstGeom prst="rect">
            <a:avLst/>
          </a:prstGeom>
        </p:spPr>
      </p:pic>
      <p:pic>
        <p:nvPicPr>
          <p:cNvPr id="13" name="Picture 13" descr="Chart, treemap chart&#10;&#10;Description automatically generated">
            <a:extLst>
              <a:ext uri="{FF2B5EF4-FFF2-40B4-BE49-F238E27FC236}">
                <a16:creationId xmlns:a16="http://schemas.microsoft.com/office/drawing/2014/main" id="{327005B6-69A9-4CC6-A10D-0A01C21E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305" y="1124264"/>
            <a:ext cx="9752555" cy="50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87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93" y="310924"/>
            <a:ext cx="8267378" cy="92596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A7CD3"/>
                </a:solidFill>
                <a:latin typeface="JetBrains Mono"/>
              </a:rPr>
              <a:t>References</a:t>
            </a:r>
            <a:endParaRPr lang="en-US" sz="4800" dirty="0">
              <a:solidFill>
                <a:srgbClr val="2A7CD3"/>
              </a:solidFill>
              <a:latin typeface="JetBrains Mono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C27FD2-43D6-4296-BD9D-24B90580FA13}"/>
              </a:ext>
            </a:extLst>
          </p:cNvPr>
          <p:cNvSpPr/>
          <p:nvPr/>
        </p:nvSpPr>
        <p:spPr>
          <a:xfrm>
            <a:off x="830514" y="2170953"/>
            <a:ext cx="10641618" cy="9144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[1]. </a:t>
            </a:r>
            <a:r>
              <a:rPr lang="en-US">
                <a:latin typeface="JetBrains Mono"/>
                <a:ea typeface="+mn-lt"/>
                <a:cs typeface="+mn-lt"/>
              </a:rPr>
              <a:t>T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. </a:t>
            </a:r>
            <a:r>
              <a:rPr lang="en-US" err="1">
                <a:latin typeface="JetBrains Mono"/>
                <a:ea typeface="+mn-lt"/>
                <a:cs typeface="+mn-lt"/>
              </a:rPr>
              <a:t>KasthuriArachchi</a:t>
            </a:r>
            <a:r>
              <a:rPr lang="en-US">
                <a:latin typeface="JetBrains Mono"/>
                <a:ea typeface="+mn-lt"/>
                <a:cs typeface="+mn-lt"/>
              </a:rPr>
              <a:t> and E. Y. A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. </a:t>
            </a:r>
            <a:r>
              <a:rPr lang="en-US">
                <a:latin typeface="JetBrains Mono"/>
                <a:ea typeface="+mn-lt"/>
                <a:cs typeface="+mn-lt"/>
              </a:rPr>
              <a:t>Charles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, </a:t>
            </a:r>
            <a:r>
              <a:rPr lang="en-US">
                <a:latin typeface="JetBrains Mono"/>
                <a:ea typeface="+mn-lt"/>
                <a:cs typeface="+mn-lt"/>
              </a:rPr>
              <a:t>"Deep Learning Approach to Detect Plagiarism in Sinhala Text," </a:t>
            </a:r>
            <a:r>
              <a:rPr lang="en-US" i="1">
                <a:latin typeface="JetBrains Mono"/>
                <a:ea typeface="+mn-lt"/>
                <a:cs typeface="+mn-lt"/>
              </a:rPr>
              <a:t>2019 14th Conference on Industrial and Information Systems (ICIIS)</a:t>
            </a:r>
            <a:r>
              <a:rPr lang="en-US">
                <a:latin typeface="JetBrains Mono"/>
                <a:ea typeface="+mn-lt"/>
                <a:cs typeface="+mn-lt"/>
              </a:rPr>
              <a:t>, 2019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, </a:t>
            </a:r>
            <a:r>
              <a:rPr lang="en-US">
                <a:latin typeface="JetBrains Mono"/>
                <a:ea typeface="+mn-lt"/>
                <a:cs typeface="+mn-lt"/>
              </a:rPr>
              <a:t>pp. 314-319, </a:t>
            </a:r>
            <a:r>
              <a:rPr lang="en-US" err="1">
                <a:latin typeface="JetBrains Mono"/>
                <a:ea typeface="+mn-lt"/>
                <a:cs typeface="+mn-lt"/>
              </a:rPr>
              <a:t>doi</a:t>
            </a:r>
            <a:r>
              <a:rPr lang="en-US">
                <a:latin typeface="JetBrains Mono"/>
                <a:ea typeface="+mn-lt"/>
                <a:cs typeface="+mn-lt"/>
              </a:rPr>
              <a:t>: </a:t>
            </a:r>
            <a:r>
              <a:rPr lang="en-US">
                <a:latin typeface="JetBrains Mono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10.1109/ICIIS47346.2019.9063299</a:t>
            </a:r>
            <a:r>
              <a:rPr lang="en-US" b="0" i="0">
                <a:effectLst/>
                <a:latin typeface="JetBrains Mono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US">
              <a:latin typeface="JetBrains Mono"/>
              <a:ea typeface="+mn-lt"/>
              <a:cs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AE88D1-97C1-4B2D-8342-D763D2EB97EA}"/>
              </a:ext>
            </a:extLst>
          </p:cNvPr>
          <p:cNvSpPr/>
          <p:nvPr/>
        </p:nvSpPr>
        <p:spPr>
          <a:xfrm>
            <a:off x="856610" y="3612116"/>
            <a:ext cx="10641618" cy="9144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[2]. </a:t>
            </a:r>
            <a:r>
              <a:rPr lang="en-US">
                <a:latin typeface="JetBrains Mono"/>
                <a:ea typeface="+mn-lt"/>
                <a:cs typeface="+mn-lt"/>
              </a:rPr>
              <a:t>A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. </a:t>
            </a:r>
            <a:r>
              <a:rPr lang="en-US">
                <a:latin typeface="JetBrains Mono"/>
                <a:ea typeface="+mn-lt"/>
                <a:cs typeface="+mn-lt"/>
              </a:rPr>
              <a:t>Kugathasan and S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. </a:t>
            </a:r>
            <a:r>
              <a:rPr lang="en-US" err="1">
                <a:latin typeface="JetBrains Mono"/>
                <a:ea typeface="+mn-lt"/>
                <a:cs typeface="+mn-lt"/>
              </a:rPr>
              <a:t>Sumathipala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, </a:t>
            </a:r>
            <a:r>
              <a:rPr lang="en-US">
                <a:latin typeface="JetBrains Mono"/>
                <a:ea typeface="+mn-lt"/>
                <a:cs typeface="+mn-lt"/>
              </a:rPr>
              <a:t>"Standardizing Sinhala Code-Mixed Text using Dictionary based Approach," </a:t>
            </a:r>
            <a:r>
              <a:rPr lang="en-US" i="1">
                <a:latin typeface="JetBrains Mono"/>
                <a:ea typeface="+mn-lt"/>
                <a:cs typeface="+mn-lt"/>
              </a:rPr>
              <a:t>2020 International Conference on Image Processing and Robotics (ICIP)</a:t>
            </a:r>
            <a:r>
              <a:rPr lang="en-US">
                <a:latin typeface="JetBrains Mono"/>
                <a:ea typeface="+mn-lt"/>
                <a:cs typeface="+mn-lt"/>
              </a:rPr>
              <a:t>, 2020</a:t>
            </a:r>
            <a:r>
              <a:rPr lang="en-US" b="0" i="0">
                <a:effectLst/>
                <a:latin typeface="JetBrains Mono"/>
                <a:ea typeface="+mn-lt"/>
                <a:cs typeface="+mn-lt"/>
              </a:rPr>
              <a:t>, </a:t>
            </a:r>
            <a:r>
              <a:rPr lang="en-US">
                <a:latin typeface="JetBrains Mono"/>
                <a:ea typeface="+mn-lt"/>
                <a:cs typeface="+mn-lt"/>
              </a:rPr>
              <a:t>pp. 1-6, </a:t>
            </a:r>
            <a:r>
              <a:rPr lang="en-US" err="1">
                <a:latin typeface="JetBrains Mono"/>
                <a:ea typeface="+mn-lt"/>
                <a:cs typeface="+mn-lt"/>
              </a:rPr>
              <a:t>doi</a:t>
            </a:r>
            <a:r>
              <a:rPr lang="en-US">
                <a:latin typeface="JetBrains Mono"/>
                <a:ea typeface="+mn-lt"/>
                <a:cs typeface="+mn-lt"/>
              </a:rPr>
              <a:t>: </a:t>
            </a:r>
            <a:r>
              <a:rPr lang="en-US">
                <a:latin typeface="JetBrains Mono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10.1109/ICIP48927.2020.9367353</a:t>
            </a:r>
            <a:r>
              <a:rPr lang="en-US" b="0" i="0">
                <a:effectLst/>
                <a:latin typeface="JetBrains Mono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US">
              <a:latin typeface="JetBrains Mono"/>
              <a:ea typeface="+mn-lt"/>
              <a:cs typeface="+mn-lt"/>
            </a:endParaRP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4270A03-18DE-4B98-B431-347B0B1DF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3" y="312964"/>
            <a:ext cx="794658" cy="78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77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2DD395-5EE1-4C20-8F90-E539BE16B1AE}"/>
              </a:ext>
            </a:extLst>
          </p:cNvPr>
          <p:cNvSpPr/>
          <p:nvPr/>
        </p:nvSpPr>
        <p:spPr>
          <a:xfrm>
            <a:off x="1091381" y="1661652"/>
            <a:ext cx="2005781" cy="678425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3F7BBD-B3C0-4391-BF3D-408CBEAF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r="331"/>
          <a:stretch/>
        </p:blipFill>
        <p:spPr bwMode="auto">
          <a:xfrm>
            <a:off x="3580996" y="4189319"/>
            <a:ext cx="1266307" cy="126630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462116" y="1195433"/>
            <a:ext cx="11257936" cy="299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SIENA: 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Annotating entities using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reverse-stemming &amp; other techniques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 develop a data annotation tool for code-mixed text data for efficient custom entity tagging.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800DD7-EE54-4F33-AD30-F0C858517EC0}"/>
              </a:ext>
            </a:extLst>
          </p:cNvPr>
          <p:cNvSpPr/>
          <p:nvPr/>
        </p:nvSpPr>
        <p:spPr>
          <a:xfrm>
            <a:off x="5240399" y="4189319"/>
            <a:ext cx="3510311" cy="12663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Sakalasooriya S.A.H.A.</a:t>
            </a:r>
          </a:p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IT19051208</a:t>
            </a:r>
          </a:p>
          <a:p>
            <a:r>
              <a:rPr lang="en-US" sz="1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Data Science</a:t>
            </a:r>
          </a:p>
        </p:txBody>
      </p:sp>
    </p:spTree>
    <p:extLst>
      <p:ext uri="{BB962C8B-B14F-4D97-AF65-F5344CB8AC3E}">
        <p14:creationId xmlns:p14="http://schemas.microsoft.com/office/powerpoint/2010/main" val="3089505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788B7B-B692-4857-9AD5-DDFF86F86897}"/>
              </a:ext>
            </a:extLst>
          </p:cNvPr>
          <p:cNvSpPr txBox="1">
            <a:spLocks/>
          </p:cNvSpPr>
          <p:nvPr/>
        </p:nvSpPr>
        <p:spPr>
          <a:xfrm>
            <a:off x="98322" y="21546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rgbClr val="703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Background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212893-47FF-4DF8-AB33-5DA55C1DE405}"/>
              </a:ext>
            </a:extLst>
          </p:cNvPr>
          <p:cNvSpPr/>
          <p:nvPr/>
        </p:nvSpPr>
        <p:spPr>
          <a:xfrm>
            <a:off x="855405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Named Entity Tagging</a:t>
            </a:r>
          </a:p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(places, company names, countries)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B4A7E6-E810-4897-AF37-702B65C687FA}"/>
              </a:ext>
            </a:extLst>
          </p:cNvPr>
          <p:cNvSpPr/>
          <p:nvPr/>
        </p:nvSpPr>
        <p:spPr>
          <a:xfrm>
            <a:off x="4554790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Need for Custom Entities</a:t>
            </a:r>
          </a:p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(domain specific name entities)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F8378D9-A128-49AB-9391-7FBA5C5E3ABE}"/>
              </a:ext>
            </a:extLst>
          </p:cNvPr>
          <p:cNvSpPr/>
          <p:nvPr/>
        </p:nvSpPr>
        <p:spPr>
          <a:xfrm>
            <a:off x="8211778" y="242857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Named Entity Recognition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C5B3C33-880E-450A-9760-C2EC40746DE6}"/>
              </a:ext>
            </a:extLst>
          </p:cNvPr>
          <p:cNvSpPr/>
          <p:nvPr/>
        </p:nvSpPr>
        <p:spPr>
          <a:xfrm>
            <a:off x="2562285" y="421189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Faster ways to Annotate Entities</a:t>
            </a:r>
          </a:p>
          <a:p>
            <a:pPr algn="ctr"/>
            <a:r>
              <a:rPr lang="en-US" sz="10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(Regular expression, Fuzzy matching)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85E359-C093-4289-A9F1-845EAD1DD79B}"/>
              </a:ext>
            </a:extLst>
          </p:cNvPr>
          <p:cNvSpPr/>
          <p:nvPr/>
        </p:nvSpPr>
        <p:spPr>
          <a:xfrm>
            <a:off x="6261670" y="421189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Entities in Different Languages</a:t>
            </a:r>
          </a:p>
        </p:txBody>
      </p:sp>
    </p:spTree>
    <p:extLst>
      <p:ext uri="{BB962C8B-B14F-4D97-AF65-F5344CB8AC3E}">
        <p14:creationId xmlns:p14="http://schemas.microsoft.com/office/powerpoint/2010/main" val="765143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788B7B-B692-4857-9AD5-DDFF86F86897}"/>
              </a:ext>
            </a:extLst>
          </p:cNvPr>
          <p:cNvSpPr txBox="1">
            <a:spLocks/>
          </p:cNvSpPr>
          <p:nvPr/>
        </p:nvSpPr>
        <p:spPr>
          <a:xfrm>
            <a:off x="98322" y="21546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Gap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9ECC16-1892-43CD-AF73-43FEE84D4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34422"/>
              </p:ext>
            </p:extLst>
          </p:nvPr>
        </p:nvGraphicFramePr>
        <p:xfrm>
          <a:off x="840089" y="1405435"/>
          <a:ext cx="7183033" cy="358202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445148">
                  <a:extLst>
                    <a:ext uri="{9D8B030D-6E8A-4147-A177-3AD203B41FA5}">
                      <a16:colId xmlns:a16="http://schemas.microsoft.com/office/drawing/2014/main" val="2358473582"/>
                    </a:ext>
                  </a:extLst>
                </a:gridCol>
                <a:gridCol w="1392852">
                  <a:extLst>
                    <a:ext uri="{9D8B030D-6E8A-4147-A177-3AD203B41FA5}">
                      <a16:colId xmlns:a16="http://schemas.microsoft.com/office/drawing/2014/main" val="3728891347"/>
                    </a:ext>
                  </a:extLst>
                </a:gridCol>
                <a:gridCol w="2223506">
                  <a:extLst>
                    <a:ext uri="{9D8B030D-6E8A-4147-A177-3AD203B41FA5}">
                      <a16:colId xmlns:a16="http://schemas.microsoft.com/office/drawing/2014/main" val="2905027656"/>
                    </a:ext>
                  </a:extLst>
                </a:gridCol>
                <a:gridCol w="2121527">
                  <a:extLst>
                    <a:ext uri="{9D8B030D-6E8A-4147-A177-3AD203B41FA5}">
                      <a16:colId xmlns:a16="http://schemas.microsoft.com/office/drawing/2014/main" val="2734359121"/>
                    </a:ext>
                  </a:extLst>
                </a:gridCol>
              </a:tblGrid>
              <a:tr h="51902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Tool 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Collaboration features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Name Entity recommendations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GB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Focused on Sinhala – English mixed text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087600"/>
                  </a:ext>
                </a:extLst>
              </a:tr>
              <a:tr h="51902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ANEA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 (via external knowledge source)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840507"/>
                  </a:ext>
                </a:extLst>
              </a:tr>
              <a:tr h="51902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brat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 (via semantic class disambiguation)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15298"/>
                  </a:ext>
                </a:extLst>
              </a:tr>
              <a:tr h="41863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9173"/>
                  </a:ext>
                </a:extLst>
              </a:tr>
              <a:tr h="51902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YEDDA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 (via maximum matching algorithm)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80521"/>
                  </a:ext>
                </a:extLst>
              </a:tr>
              <a:tr h="78505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SIENA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(This research component)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533"/>
                  </a:ext>
                </a:extLst>
              </a:tr>
            </a:tbl>
          </a:graphicData>
        </a:graphic>
      </p:graphicFrame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F92512F8-8AF5-4CE0-B1CF-50453015B910}"/>
              </a:ext>
            </a:extLst>
          </p:cNvPr>
          <p:cNvCxnSpPr>
            <a:cxnSpLocks/>
          </p:cNvCxnSpPr>
          <p:nvPr/>
        </p:nvCxnSpPr>
        <p:spPr>
          <a:xfrm flipV="1">
            <a:off x="6096000" y="1248698"/>
            <a:ext cx="2389239" cy="156737"/>
          </a:xfrm>
          <a:prstGeom prst="bentConnector3">
            <a:avLst>
              <a:gd name="adj1" fmla="val 1029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700848-5329-488A-A888-CA2A8AD107D9}"/>
              </a:ext>
            </a:extLst>
          </p:cNvPr>
          <p:cNvSpPr txBox="1"/>
          <p:nvPr/>
        </p:nvSpPr>
        <p:spPr>
          <a:xfrm>
            <a:off x="8642554" y="914400"/>
            <a:ext cx="2625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SIENA can identify small variations in words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i-LK">
                <a:solidFill>
                  <a:schemeClr val="bg1"/>
                </a:solidFill>
              </a:rPr>
              <a:t>පුටුව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i-LK">
                <a:solidFill>
                  <a:schemeClr val="bg1"/>
                </a:solidFill>
              </a:rPr>
              <a:t>පුටුවක්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i-LK">
                <a:solidFill>
                  <a:schemeClr val="bg1"/>
                </a:solidFill>
              </a:rPr>
              <a:t>පුටුවේ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i-LK">
                <a:solidFill>
                  <a:schemeClr val="bg1"/>
                </a:solidFill>
              </a:rPr>
              <a:t>පුටුවක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457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788B7B-B692-4857-9AD5-DDFF86F86897}"/>
              </a:ext>
            </a:extLst>
          </p:cNvPr>
          <p:cNvSpPr txBox="1">
            <a:spLocks/>
          </p:cNvSpPr>
          <p:nvPr/>
        </p:nvSpPr>
        <p:spPr>
          <a:xfrm>
            <a:off x="98322" y="21546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Survey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Findings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120E60-DEFE-4781-8971-9338C555BFBD}"/>
              </a:ext>
            </a:extLst>
          </p:cNvPr>
          <p:cNvSpPr>
            <a:spLocks noChangeAspect="1"/>
          </p:cNvSpPr>
          <p:nvPr/>
        </p:nvSpPr>
        <p:spPr>
          <a:xfrm>
            <a:off x="3131106" y="1405435"/>
            <a:ext cx="5929787" cy="4344596"/>
          </a:xfrm>
          <a:prstGeom prst="roundRect">
            <a:avLst>
              <a:gd name="adj" fmla="val 640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lang="en-US" sz="16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8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741822F-2131-4C62-B683-183B5CE11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3" y="816078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1828799" y="570270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What’s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Lacking?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B2E722-0446-4BD5-8E59-A45F2B5B69A6}"/>
              </a:ext>
            </a:extLst>
          </p:cNvPr>
          <p:cNvSpPr/>
          <p:nvPr/>
        </p:nvSpPr>
        <p:spPr>
          <a:xfrm>
            <a:off x="855405" y="2927554"/>
            <a:ext cx="4984956" cy="109137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Support for Sinhala-English code-switched text processing in chatbots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34525D-16EB-43E8-BF85-8C6194ED634F}"/>
              </a:ext>
            </a:extLst>
          </p:cNvPr>
          <p:cNvSpPr/>
          <p:nvPr/>
        </p:nvSpPr>
        <p:spPr>
          <a:xfrm>
            <a:off x="855406" y="4277035"/>
            <a:ext cx="4984956" cy="8259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Bilingual Speakers and Keyboard Interfaces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C2DE0F-990D-4A81-BCF8-A986569AC24B}"/>
              </a:ext>
            </a:extLst>
          </p:cNvPr>
          <p:cNvSpPr/>
          <p:nvPr/>
        </p:nvSpPr>
        <p:spPr>
          <a:xfrm>
            <a:off x="6096000" y="2927555"/>
            <a:ext cx="5112773" cy="109137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Explanations for how chatbot models make predictions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E7D32D-78F1-44DA-A7DB-952F25B03AA4}"/>
              </a:ext>
            </a:extLst>
          </p:cNvPr>
          <p:cNvSpPr/>
          <p:nvPr/>
        </p:nvSpPr>
        <p:spPr>
          <a:xfrm>
            <a:off x="6096000" y="4277035"/>
            <a:ext cx="5112774" cy="82590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Maintenance and Evaluations for Non-ML Experts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8" y="97249"/>
            <a:ext cx="10515600" cy="1338262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  <a:br>
              <a:rPr lang="en-US" sz="4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400">
                <a:solidFill>
                  <a:srgbClr val="FFC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Question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E2880C-5800-4BF9-80CA-1E5F7B31A5A6}"/>
              </a:ext>
            </a:extLst>
          </p:cNvPr>
          <p:cNvSpPr/>
          <p:nvPr/>
        </p:nvSpPr>
        <p:spPr>
          <a:xfrm>
            <a:off x="589935" y="2094271"/>
            <a:ext cx="5506065" cy="261538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Why custom name entity tagging is very time consuming? 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💤🥱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3E45C-831C-4C69-85C3-16FF9C97B4A0}"/>
              </a:ext>
            </a:extLst>
          </p:cNvPr>
          <p:cNvSpPr/>
          <p:nvPr/>
        </p:nvSpPr>
        <p:spPr>
          <a:xfrm>
            <a:off x="6666271" y="2094271"/>
            <a:ext cx="4935794" cy="261538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Any solution?</a:t>
            </a:r>
          </a:p>
          <a:p>
            <a:pPr algn="ctr"/>
            <a:r>
              <a:rPr lang="en-US" sz="2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340891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674C82-DFD8-4105-893E-7E0F3EEC8BC2}"/>
              </a:ext>
            </a:extLst>
          </p:cNvPr>
          <p:cNvSpPr txBox="1">
            <a:spLocks/>
          </p:cNvSpPr>
          <p:nvPr/>
        </p:nvSpPr>
        <p:spPr>
          <a:xfrm>
            <a:off x="98322" y="78658"/>
            <a:ext cx="9618405" cy="13267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Survey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Findings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2F8E7F-8971-4B9E-99F3-70EAC1DB105A}"/>
              </a:ext>
            </a:extLst>
          </p:cNvPr>
          <p:cNvSpPr>
            <a:spLocks noChangeAspect="1"/>
          </p:cNvSpPr>
          <p:nvPr/>
        </p:nvSpPr>
        <p:spPr>
          <a:xfrm>
            <a:off x="3131106" y="1405435"/>
            <a:ext cx="5929787" cy="4760640"/>
          </a:xfrm>
          <a:prstGeom prst="roundRect">
            <a:avLst>
              <a:gd name="adj" fmla="val 640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lang="en-US" sz="16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10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7D89EE-F46D-41C9-8660-F232443B54BE}"/>
              </a:ext>
            </a:extLst>
          </p:cNvPr>
          <p:cNvSpPr>
            <a:spLocks noChangeAspect="1"/>
          </p:cNvSpPr>
          <p:nvPr/>
        </p:nvSpPr>
        <p:spPr>
          <a:xfrm>
            <a:off x="226902" y="1405436"/>
            <a:ext cx="5532698" cy="4053660"/>
          </a:xfrm>
          <a:prstGeom prst="roundRect">
            <a:avLst>
              <a:gd name="adj" fmla="val 640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lang="en-US" sz="16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C9526C-5389-44F4-AA1D-099FF8A7E671}"/>
              </a:ext>
            </a:extLst>
          </p:cNvPr>
          <p:cNvSpPr txBox="1">
            <a:spLocks/>
          </p:cNvSpPr>
          <p:nvPr/>
        </p:nvSpPr>
        <p:spPr>
          <a:xfrm>
            <a:off x="98322" y="21546"/>
            <a:ext cx="9618405" cy="13838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Survey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Findings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AF000F-7856-4800-8108-C278D6076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74" y="1398905"/>
            <a:ext cx="2664460" cy="4060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0F5ED-6D0E-458D-8CA8-7D0254F65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145" y="1398904"/>
            <a:ext cx="2674794" cy="4060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3A92A-B992-4CF3-869A-74140C8757BA}"/>
              </a:ext>
            </a:extLst>
          </p:cNvPr>
          <p:cNvSpPr txBox="1"/>
          <p:nvPr/>
        </p:nvSpPr>
        <p:spPr>
          <a:xfrm>
            <a:off x="6676103" y="5692877"/>
            <a:ext cx="47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             Figure 1                                        Figure 2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276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8" y="68826"/>
            <a:ext cx="10515600" cy="121950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Specific</a:t>
            </a:r>
            <a:br>
              <a:rPr lang="en-US" sz="4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rgbClr val="703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98" y="1288333"/>
            <a:ext cx="10515600" cy="4335719"/>
          </a:xfrm>
        </p:spPr>
        <p:txBody>
          <a:bodyPr>
            <a:noAutofit/>
          </a:bodyPr>
          <a:lstStyle/>
          <a:p>
            <a:pPr algn="l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Increase the efficiency of the text annotation process in a Sinhala-English code-switching corpus by providing accurate name entity recommendations.</a:t>
            </a:r>
          </a:p>
          <a:p>
            <a:pPr algn="l"/>
            <a:endParaRPr lang="en-US" sz="18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18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800">
                <a:solidFill>
                  <a:schemeClr val="bg1"/>
                </a:solidFill>
                <a:highlight>
                  <a:srgbClr val="0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IT </a:t>
            </a:r>
            <a:r>
              <a:rPr lang="si-LK" sz="1800">
                <a:solidFill>
                  <a:schemeClr val="bg1"/>
                </a:solidFill>
                <a:highlight>
                  <a:srgbClr val="0080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ඩිග්‍රි </a:t>
            </a:r>
            <a:r>
              <a:rPr lang="si-LK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එකක් කරන්න නම් 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A/L pass </a:t>
            </a:r>
            <a:r>
              <a:rPr lang="si-LK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වෙන්න ඕනේ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180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si-LK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800">
                <a:solidFill>
                  <a:schemeClr val="bg1"/>
                </a:solidFill>
                <a:highlight>
                  <a:srgbClr val="007F5F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IT </a:t>
            </a:r>
            <a:r>
              <a:rPr lang="si-LK" sz="1800">
                <a:solidFill>
                  <a:schemeClr val="bg1"/>
                </a:solidFill>
                <a:highlight>
                  <a:srgbClr val="007F5F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ඩිග්‍රියක්  </a:t>
            </a:r>
            <a:r>
              <a:rPr lang="si-LK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කරන්න නම් 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A/L pass </a:t>
            </a:r>
            <a:r>
              <a:rPr lang="si-LK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වෙන්න ඕනේ</a:t>
            </a:r>
            <a:endParaRPr lang="en-US" sz="18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Callout: Bent Line with Border and Accent Bar 3">
            <a:extLst>
              <a:ext uri="{FF2B5EF4-FFF2-40B4-BE49-F238E27FC236}">
                <a16:creationId xmlns:a16="http://schemas.microsoft.com/office/drawing/2014/main" id="{2859BA48-05E0-4080-A6E5-3B5033C42328}"/>
              </a:ext>
            </a:extLst>
          </p:cNvPr>
          <p:cNvSpPr/>
          <p:nvPr/>
        </p:nvSpPr>
        <p:spPr>
          <a:xfrm>
            <a:off x="1032387" y="2167707"/>
            <a:ext cx="1396180" cy="40834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33991"/>
            </a:avLst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Course type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Callout: Bent Line with Border and Accent Bar 5">
            <a:extLst>
              <a:ext uri="{FF2B5EF4-FFF2-40B4-BE49-F238E27FC236}">
                <a16:creationId xmlns:a16="http://schemas.microsoft.com/office/drawing/2014/main" id="{214809CD-03B1-45E2-9C2E-B623CFBEC841}"/>
              </a:ext>
            </a:extLst>
          </p:cNvPr>
          <p:cNvSpPr/>
          <p:nvPr/>
        </p:nvSpPr>
        <p:spPr>
          <a:xfrm>
            <a:off x="1042220" y="3647768"/>
            <a:ext cx="3793940" cy="408347"/>
          </a:xfrm>
          <a:prstGeom prst="accentBorderCallout2">
            <a:avLst>
              <a:gd name="adj1" fmla="val 18750"/>
              <a:gd name="adj2" fmla="val -2831"/>
              <a:gd name="adj3" fmla="val 19596"/>
              <a:gd name="adj4" fmla="val -6144"/>
              <a:gd name="adj5" fmla="val 101053"/>
              <a:gd name="adj6" fmla="val -12457"/>
            </a:avLst>
          </a:prstGeom>
          <a:solidFill>
            <a:srgbClr val="007F5F"/>
          </a:solidFill>
          <a:ln>
            <a:solidFill>
              <a:srgbClr val="007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SIENA Recommendation :  </a:t>
            </a:r>
            <a:r>
              <a:rPr lang="en-US">
                <a:solidFill>
                  <a:schemeClr val="bg1"/>
                </a:solidFill>
              </a:rPr>
              <a:t>Course type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1AD6B-E79D-4E00-85D9-4D561508DF64}"/>
              </a:ext>
            </a:extLst>
          </p:cNvPr>
          <p:cNvSpPr txBox="1"/>
          <p:nvPr/>
        </p:nvSpPr>
        <p:spPr>
          <a:xfrm>
            <a:off x="5270091" y="2167707"/>
            <a:ext cx="40312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6600">
                <a:solidFill>
                  <a:srgbClr val="00B050"/>
                </a:solidFill>
              </a:rPr>
              <a:t>} </a:t>
            </a:r>
            <a:endParaRPr lang="en-GB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56DB4-6408-45C1-8DED-B40BE329CB5E}"/>
              </a:ext>
            </a:extLst>
          </p:cNvPr>
          <p:cNvSpPr txBox="1"/>
          <p:nvPr/>
        </p:nvSpPr>
        <p:spPr>
          <a:xfrm>
            <a:off x="5673213" y="2605551"/>
            <a:ext cx="21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Annotated by user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285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  <a:br>
              <a:rPr lang="en-US" sz="4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224110" y="1528914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Define the Recommendation hierarchy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948C3A-B7D8-442C-BD3D-DD2A23DBF4FA}"/>
              </a:ext>
            </a:extLst>
          </p:cNvPr>
          <p:cNvSpPr/>
          <p:nvPr/>
        </p:nvSpPr>
        <p:spPr>
          <a:xfrm>
            <a:off x="6086175" y="3945197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Visualizations Technique to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rovide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ser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riendly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uggestions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89EBD7-A4DB-4501-BB5F-05C0ABB2458D}"/>
              </a:ext>
            </a:extLst>
          </p:cNvPr>
          <p:cNvSpPr/>
          <p:nvPr/>
        </p:nvSpPr>
        <p:spPr>
          <a:xfrm>
            <a:off x="6086176" y="1528913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Make SIENA Compatible with Frameworks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868489-3FEE-490C-B86A-3AF43D1A829C}"/>
              </a:ext>
            </a:extLst>
          </p:cNvPr>
          <p:cNvSpPr/>
          <p:nvPr/>
        </p:nvSpPr>
        <p:spPr>
          <a:xfrm>
            <a:off x="1224110" y="3945198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Make Knowledge base as Moduler </a:t>
            </a:r>
            <a:r>
              <a:rPr lang="en-US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omponent</a:t>
            </a:r>
          </a:p>
        </p:txBody>
      </p:sp>
    </p:spTree>
    <p:extLst>
      <p:ext uri="{BB962C8B-B14F-4D97-AF65-F5344CB8AC3E}">
        <p14:creationId xmlns:p14="http://schemas.microsoft.com/office/powerpoint/2010/main" val="34867592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  <a:br>
              <a:rPr lang="en-US" sz="4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16963" y="122934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Define the recommendation hierarchy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034D74-96CA-4F8C-B0EC-C120F0F563D8}"/>
              </a:ext>
            </a:extLst>
          </p:cNvPr>
          <p:cNvSpPr/>
          <p:nvPr/>
        </p:nvSpPr>
        <p:spPr>
          <a:xfrm>
            <a:off x="3482096" y="1229340"/>
            <a:ext cx="77183" cy="4994479"/>
          </a:xfrm>
          <a:prstGeom prst="roundRect">
            <a:avLst/>
          </a:prstGeom>
          <a:solidFill>
            <a:srgbClr val="8DF24E"/>
          </a:solidFill>
          <a:ln>
            <a:solidFill>
              <a:srgbClr val="8DF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01B26-0BE8-49C1-A8F2-A587A14A019A}"/>
              </a:ext>
            </a:extLst>
          </p:cNvPr>
          <p:cNvSpPr txBox="1"/>
          <p:nvPr/>
        </p:nvSpPr>
        <p:spPr>
          <a:xfrm>
            <a:off x="3559279" y="1229340"/>
            <a:ext cx="838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Order recommendations according to the algorithm evaluation results 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D0DAD-C611-4E2E-868B-00AE24A00F7C}"/>
              </a:ext>
            </a:extLst>
          </p:cNvPr>
          <p:cNvSpPr txBox="1"/>
          <p:nvPr/>
        </p:nvSpPr>
        <p:spPr>
          <a:xfrm>
            <a:off x="3535763" y="2195356"/>
            <a:ext cx="38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</a:rPr>
              <a:t>Olive canteen </a:t>
            </a:r>
            <a:r>
              <a:rPr lang="si-LK">
                <a:solidFill>
                  <a:schemeClr val="bg1"/>
                </a:solidFill>
              </a:rPr>
              <a:t>එක කොහෙද තියෙන්නේ</a:t>
            </a:r>
            <a:r>
              <a:rPr lang="en-US">
                <a:solidFill>
                  <a:schemeClr val="bg1"/>
                </a:solidFill>
              </a:rPr>
              <a:t>?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Callout: Bent Line with Border and Accent Bar 7">
            <a:extLst>
              <a:ext uri="{FF2B5EF4-FFF2-40B4-BE49-F238E27FC236}">
                <a16:creationId xmlns:a16="http://schemas.microsoft.com/office/drawing/2014/main" id="{7CCB36F9-4584-4CFB-8794-0C44743E4595}"/>
              </a:ext>
            </a:extLst>
          </p:cNvPr>
          <p:cNvSpPr/>
          <p:nvPr/>
        </p:nvSpPr>
        <p:spPr>
          <a:xfrm flipV="1">
            <a:off x="4607913" y="2670268"/>
            <a:ext cx="2239316" cy="1515938"/>
          </a:xfrm>
          <a:prstGeom prst="accentBorderCallout2">
            <a:avLst>
              <a:gd name="adj1" fmla="val 86709"/>
              <a:gd name="adj2" fmla="val -2319"/>
              <a:gd name="adj3" fmla="val 86709"/>
              <a:gd name="adj4" fmla="val -8324"/>
              <a:gd name="adj5" fmla="val 105262"/>
              <a:gd name="adj6" fmla="val -1174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8C71B-253F-4625-8660-D34F99171602}"/>
              </a:ext>
            </a:extLst>
          </p:cNvPr>
          <p:cNvSpPr txBox="1"/>
          <p:nvPr/>
        </p:nvSpPr>
        <p:spPr>
          <a:xfrm>
            <a:off x="4798142" y="2910348"/>
            <a:ext cx="2126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solidFill>
                  <a:schemeClr val="bg1"/>
                </a:solidFill>
              </a:rPr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Cafeteria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lecturer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A0A3B-FAC3-4626-B212-BE28668A24F7}"/>
              </a:ext>
            </a:extLst>
          </p:cNvPr>
          <p:cNvSpPr txBox="1"/>
          <p:nvPr/>
        </p:nvSpPr>
        <p:spPr>
          <a:xfrm>
            <a:off x="8131278" y="2771848"/>
            <a:ext cx="2126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Via algorithm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Via algorithm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Via algorithm 3</a:t>
            </a:r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0D064C-1E54-435F-9F09-952CF94713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84624" y="2946400"/>
            <a:ext cx="1666236" cy="457200"/>
          </a:xfrm>
          <a:prstGeom prst="bentConnector3">
            <a:avLst>
              <a:gd name="adj1" fmla="val 57317"/>
            </a:avLst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7265DDD-A27F-4640-B9A8-221E9F8B2E3E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484628" y="3510512"/>
            <a:ext cx="1646651" cy="168890"/>
          </a:xfrm>
          <a:prstGeom prst="bentConnector3">
            <a:avLst>
              <a:gd name="adj1" fmla="val 45187"/>
            </a:avLst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4211EE-FD0A-4EA5-9AE6-ABECB0CFAF65}"/>
              </a:ext>
            </a:extLst>
          </p:cNvPr>
          <p:cNvCxnSpPr>
            <a:cxnSpLocks/>
          </p:cNvCxnSpPr>
          <p:nvPr/>
        </p:nvCxnSpPr>
        <p:spPr>
          <a:xfrm rot="10800000">
            <a:off x="6525260" y="3954782"/>
            <a:ext cx="1656080" cy="91438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24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  <a:br>
              <a:rPr lang="en-US" sz="4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16963" y="122934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Make SIENA compatible with frameworks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6247E6-5209-4162-9C94-8CEFF2635B86}"/>
              </a:ext>
            </a:extLst>
          </p:cNvPr>
          <p:cNvSpPr/>
          <p:nvPr/>
        </p:nvSpPr>
        <p:spPr>
          <a:xfrm>
            <a:off x="3442027" y="1317830"/>
            <a:ext cx="77183" cy="4994479"/>
          </a:xfrm>
          <a:prstGeom prst="roundRect">
            <a:avLst/>
          </a:prstGeom>
          <a:solidFill>
            <a:srgbClr val="8DF24E"/>
          </a:solidFill>
          <a:ln>
            <a:solidFill>
              <a:srgbClr val="8DF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DF065-A452-4B9C-942C-FF279F4EE955}"/>
              </a:ext>
            </a:extLst>
          </p:cNvPr>
          <p:cNvSpPr txBox="1"/>
          <p:nvPr/>
        </p:nvSpPr>
        <p:spPr>
          <a:xfrm>
            <a:off x="3519210" y="1229340"/>
            <a:ext cx="84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Annotated corpus need to be used in NER libraries to build NER models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23F1ACA-730A-41EB-AF31-23755EF5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9797" y="1803492"/>
            <a:ext cx="3620072" cy="1153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CA4703-8535-46CB-B407-6C6F5A733770}"/>
              </a:ext>
            </a:extLst>
          </p:cNvPr>
          <p:cNvSpPr txBox="1"/>
          <p:nvPr/>
        </p:nvSpPr>
        <p:spPr>
          <a:xfrm>
            <a:off x="3589797" y="3059668"/>
            <a:ext cx="638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>
                <a:solidFill>
                  <a:schemeClr val="bg1"/>
                </a:solidFill>
                <a:effectLst/>
              </a:rPr>
              <a:t>spaCy v3.0 </a:t>
            </a:r>
            <a:r>
              <a:rPr lang="en-US">
                <a:solidFill>
                  <a:schemeClr val="bg1"/>
                </a:solidFill>
              </a:rPr>
              <a:t>requires predefined </a:t>
            </a:r>
            <a:r>
              <a:rPr lang="en-US" i="0">
                <a:solidFill>
                  <a:schemeClr val="bg1"/>
                </a:solidFill>
                <a:effectLst/>
              </a:rPr>
              <a:t> binary format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65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  <a:br>
              <a:rPr lang="en-US" sz="4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16963" y="122934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Make knowledge base as moduler component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195E6E-2B44-42C7-8C65-A0B0E4BD272D}"/>
              </a:ext>
            </a:extLst>
          </p:cNvPr>
          <p:cNvSpPr/>
          <p:nvPr/>
        </p:nvSpPr>
        <p:spPr>
          <a:xfrm>
            <a:off x="3442847" y="1229340"/>
            <a:ext cx="77183" cy="4994479"/>
          </a:xfrm>
          <a:prstGeom prst="roundRect">
            <a:avLst/>
          </a:prstGeom>
          <a:solidFill>
            <a:srgbClr val="8DF24E"/>
          </a:solidFill>
          <a:ln>
            <a:solidFill>
              <a:srgbClr val="8DF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32AFC-66F1-4CB6-AC2B-75A2690E734A}"/>
              </a:ext>
            </a:extLst>
          </p:cNvPr>
          <p:cNvSpPr txBox="1"/>
          <p:nvPr/>
        </p:nvSpPr>
        <p:spPr>
          <a:xfrm>
            <a:off x="3520030" y="1229340"/>
            <a:ext cx="4310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Knowledge base should be able to, Reuse</a:t>
            </a:r>
          </a:p>
          <a:p>
            <a:r>
              <a:rPr lang="en-US">
                <a:solidFill>
                  <a:schemeClr val="bg1"/>
                </a:solidFill>
              </a:rPr>
              <a:t>and Share across the difference installations of SIENA tool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2052" name="Picture 4" descr="Backpack free icon">
            <a:extLst>
              <a:ext uri="{FF2B5EF4-FFF2-40B4-BE49-F238E27FC236}">
                <a16:creationId xmlns:a16="http://schemas.microsoft.com/office/drawing/2014/main" id="{00F34A3F-A29A-41B0-8B79-C70CF830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698" y="2805959"/>
            <a:ext cx="1236406" cy="12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rtificial intelligence free icon">
            <a:extLst>
              <a:ext uri="{FF2B5EF4-FFF2-40B4-BE49-F238E27FC236}">
                <a16:creationId xmlns:a16="http://schemas.microsoft.com/office/drawing/2014/main" id="{A5E3360F-70E6-4499-92C9-558CAC6BD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72" y="2824319"/>
            <a:ext cx="1236405" cy="123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eard free icon">
            <a:extLst>
              <a:ext uri="{FF2B5EF4-FFF2-40B4-BE49-F238E27FC236}">
                <a16:creationId xmlns:a16="http://schemas.microsoft.com/office/drawing/2014/main" id="{9BB7C806-EAEA-4CF0-8EC4-C2C50A81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45" y="868955"/>
            <a:ext cx="1290225" cy="1290225"/>
          </a:xfrm>
          <a:prstGeom prst="flowChartConnector">
            <a:avLst/>
          </a:prstGeom>
          <a:solidFill>
            <a:srgbClr val="FF4155"/>
          </a:solidFill>
        </p:spPr>
      </p:pic>
      <p:pic>
        <p:nvPicPr>
          <p:cNvPr id="2060" name="Picture 12" descr="Woman free icon">
            <a:extLst>
              <a:ext uri="{FF2B5EF4-FFF2-40B4-BE49-F238E27FC236}">
                <a16:creationId xmlns:a16="http://schemas.microsoft.com/office/drawing/2014/main" id="{7901691B-34E1-4530-ADD1-E40830FE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883" y="2674838"/>
            <a:ext cx="1236407" cy="1236407"/>
          </a:xfrm>
          <a:prstGeom prst="flowChartConnector">
            <a:avLst/>
          </a:prstGeom>
          <a:solidFill>
            <a:srgbClr val="FF4155"/>
          </a:solidFill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801C85CB-7E4C-4058-9AAF-7C303D8158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745" y="4421647"/>
            <a:ext cx="1293011" cy="129301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DAE07-659C-40D9-92C4-8AE9289CA624}"/>
              </a:ext>
            </a:extLst>
          </p:cNvPr>
          <p:cNvCxnSpPr>
            <a:stCxn id="2056" idx="3"/>
            <a:endCxn id="2052" idx="1"/>
          </p:cNvCxnSpPr>
          <p:nvPr/>
        </p:nvCxnSpPr>
        <p:spPr>
          <a:xfrm flipV="1">
            <a:off x="5494777" y="3424162"/>
            <a:ext cx="1019921" cy="183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73F471-9D0B-448F-B577-D4D5C5B55C3B}"/>
              </a:ext>
            </a:extLst>
          </p:cNvPr>
          <p:cNvCxnSpPr>
            <a:endCxn id="2058" idx="2"/>
          </p:cNvCxnSpPr>
          <p:nvPr/>
        </p:nvCxnSpPr>
        <p:spPr>
          <a:xfrm flipV="1">
            <a:off x="7751103" y="1598672"/>
            <a:ext cx="1619780" cy="12072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7A1CA8-45B4-4F05-AA12-75C8F149B7DE}"/>
              </a:ext>
            </a:extLst>
          </p:cNvPr>
          <p:cNvCxnSpPr>
            <a:stCxn id="2052" idx="3"/>
          </p:cNvCxnSpPr>
          <p:nvPr/>
        </p:nvCxnSpPr>
        <p:spPr>
          <a:xfrm>
            <a:off x="7751104" y="3424162"/>
            <a:ext cx="1530548" cy="183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925B11-95EC-4B17-9A36-791D6691608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94600" y="3992880"/>
            <a:ext cx="1819145" cy="107527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0920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  <a:br>
              <a:rPr lang="en-US" sz="4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16963" y="122934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Develop visualizations technique to provide user friendly suggestions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1CCF65-D4D8-4D52-A8F8-EB6F0974B742}"/>
              </a:ext>
            </a:extLst>
          </p:cNvPr>
          <p:cNvSpPr/>
          <p:nvPr/>
        </p:nvSpPr>
        <p:spPr>
          <a:xfrm>
            <a:off x="3450343" y="1229340"/>
            <a:ext cx="77183" cy="4994479"/>
          </a:xfrm>
          <a:prstGeom prst="roundRect">
            <a:avLst/>
          </a:prstGeom>
          <a:solidFill>
            <a:srgbClr val="8DF24E"/>
          </a:solidFill>
          <a:ln>
            <a:solidFill>
              <a:srgbClr val="8DF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4380A-A757-47CC-BDEB-B030A4F49871}"/>
              </a:ext>
            </a:extLst>
          </p:cNvPr>
          <p:cNvSpPr txBox="1"/>
          <p:nvPr/>
        </p:nvSpPr>
        <p:spPr>
          <a:xfrm>
            <a:off x="3606429" y="1327355"/>
            <a:ext cx="6756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SIENA recommendations should not be a distraction to the user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User interface should be clean and elegant</a:t>
            </a:r>
          </a:p>
          <a:p>
            <a:endParaRPr lang="en-GB">
              <a:solidFill>
                <a:schemeClr val="bg1"/>
              </a:solidFill>
            </a:endParaRPr>
          </a:p>
          <a:p>
            <a:r>
              <a:rPr lang="en-GB">
                <a:solidFill>
                  <a:schemeClr val="bg1"/>
                </a:solidFill>
              </a:rPr>
              <a:t>Dark mode </a:t>
            </a:r>
            <a:r>
              <a:rPr lang="en-US">
                <a:solidFill>
                  <a:schemeClr val="bg1"/>
                </a:solidFill>
              </a:rPr>
              <a:t>should be supported to reduce eye strain 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406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5ED2-A717-49D4-8704-97422951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FFE66-B059-410E-920C-AD137084C1A6}" type="datetime1">
              <a:rPr lang="en-US" smtClean="0"/>
              <a:t>2/10/2022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319C8D-BCCE-4A74-9E5A-886B620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Functional</a:t>
            </a:r>
            <a:b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300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51F607-5C8C-4825-B03A-03A49DBA06EE}"/>
              </a:ext>
            </a:extLst>
          </p:cNvPr>
          <p:cNvSpPr/>
          <p:nvPr/>
        </p:nvSpPr>
        <p:spPr>
          <a:xfrm>
            <a:off x="437529" y="1229340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 should be able to find recommended name entities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F5E3F4-E8B5-4250-9D05-5F9AA5F3FCB5}"/>
              </a:ext>
            </a:extLst>
          </p:cNvPr>
          <p:cNvSpPr/>
          <p:nvPr/>
        </p:nvSpPr>
        <p:spPr>
          <a:xfrm>
            <a:off x="437529" y="2902869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 should be able to export annotated text from SIENA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9B6BEC-CA61-4950-A655-BB8B807EF421}"/>
              </a:ext>
            </a:extLst>
          </p:cNvPr>
          <p:cNvSpPr/>
          <p:nvPr/>
        </p:nvSpPr>
        <p:spPr>
          <a:xfrm>
            <a:off x="437529" y="2066104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 should be able to import / upload corpus into SINEA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EE2DDE-32C3-4281-B3E2-80FCAF8D6200}"/>
              </a:ext>
            </a:extLst>
          </p:cNvPr>
          <p:cNvSpPr/>
          <p:nvPr/>
        </p:nvSpPr>
        <p:spPr>
          <a:xfrm>
            <a:off x="437529" y="3653598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 should be able to import / upload portable knowledge base into SINEA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50069C-67D2-4F35-B480-E49C55F64934}"/>
              </a:ext>
            </a:extLst>
          </p:cNvPr>
          <p:cNvSpPr/>
          <p:nvPr/>
        </p:nvSpPr>
        <p:spPr>
          <a:xfrm>
            <a:off x="437529" y="4404327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 should be able to export portable knowledge base from SINEA</a:t>
            </a:r>
          </a:p>
        </p:txBody>
      </p:sp>
    </p:spTree>
    <p:extLst>
      <p:ext uri="{BB962C8B-B14F-4D97-AF65-F5344CB8AC3E}">
        <p14:creationId xmlns:p14="http://schemas.microsoft.com/office/powerpoint/2010/main" val="413711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95B9688-E9DA-4636-B253-C8AE2E150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86" y="289560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049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Research Gap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5BFFD-9C4A-41DA-804D-37EC7E805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89" y="2895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2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5ED2-A717-49D4-8704-97422951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FFE66-B059-410E-920C-AD137084C1A6}" type="datetime1">
              <a:rPr lang="en-US" smtClean="0"/>
              <a:t>2/10/2022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319C8D-BCCE-4A74-9E5A-886B620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Non-functional</a:t>
            </a:r>
            <a:b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300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51F607-5C8C-4825-B03A-03A49DBA06EE}"/>
              </a:ext>
            </a:extLst>
          </p:cNvPr>
          <p:cNvSpPr/>
          <p:nvPr/>
        </p:nvSpPr>
        <p:spPr>
          <a:xfrm>
            <a:off x="437529" y="1229340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should be able to handle large text corpus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F5E3F4-E8B5-4250-9D05-5F9AA5F3FCB5}"/>
              </a:ext>
            </a:extLst>
          </p:cNvPr>
          <p:cNvSpPr/>
          <p:nvPr/>
        </p:nvSpPr>
        <p:spPr>
          <a:xfrm>
            <a:off x="437529" y="2902869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should be able to easily install on user’s computer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9B6BEC-CA61-4950-A655-BB8B807EF421}"/>
              </a:ext>
            </a:extLst>
          </p:cNvPr>
          <p:cNvSpPr/>
          <p:nvPr/>
        </p:nvSpPr>
        <p:spPr>
          <a:xfrm>
            <a:off x="437529" y="2066104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should be able to easily maintain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EE2DDE-32C3-4281-B3E2-80FCAF8D6200}"/>
              </a:ext>
            </a:extLst>
          </p:cNvPr>
          <p:cNvSpPr/>
          <p:nvPr/>
        </p:nvSpPr>
        <p:spPr>
          <a:xfrm>
            <a:off x="437529" y="3653598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should be reliable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50069C-67D2-4F35-B480-E49C55F64934}"/>
              </a:ext>
            </a:extLst>
          </p:cNvPr>
          <p:cNvSpPr/>
          <p:nvPr/>
        </p:nvSpPr>
        <p:spPr>
          <a:xfrm>
            <a:off x="437529" y="4404327"/>
            <a:ext cx="10515600" cy="47687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should be secure </a:t>
            </a:r>
          </a:p>
        </p:txBody>
      </p:sp>
    </p:spTree>
    <p:extLst>
      <p:ext uri="{BB962C8B-B14F-4D97-AF65-F5344CB8AC3E}">
        <p14:creationId xmlns:p14="http://schemas.microsoft.com/office/powerpoint/2010/main" val="2132314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9" y="87416"/>
            <a:ext cx="10515600" cy="856481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570B3C-E4EB-45F6-B7E7-C2DE3328700A}"/>
              </a:ext>
            </a:extLst>
          </p:cNvPr>
          <p:cNvSpPr/>
          <p:nvPr/>
        </p:nvSpPr>
        <p:spPr>
          <a:xfrm>
            <a:off x="530950" y="2255273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Revere stemming approach development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86C40A-5772-4BA5-9676-1ECF501B9B0B}"/>
              </a:ext>
            </a:extLst>
          </p:cNvPr>
          <p:cNvSpPr/>
          <p:nvPr/>
        </p:nvSpPr>
        <p:spPr>
          <a:xfrm>
            <a:off x="8622891" y="2255273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N-gram approach development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B28E07-736A-481B-9259-C32EA324AE77}"/>
              </a:ext>
            </a:extLst>
          </p:cNvPr>
          <p:cNvSpPr/>
          <p:nvPr/>
        </p:nvSpPr>
        <p:spPr>
          <a:xfrm>
            <a:off x="4621161" y="2255273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Word-wise cosine similarity approach development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A6169F-6788-4A1F-B733-D92E559F7B31}"/>
              </a:ext>
            </a:extLst>
          </p:cNvPr>
          <p:cNvSpPr/>
          <p:nvPr/>
        </p:nvSpPr>
        <p:spPr>
          <a:xfrm>
            <a:off x="235968" y="2144659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D4BA2E-4C36-4EB2-901C-1EC1FE2298A0}"/>
              </a:ext>
            </a:extLst>
          </p:cNvPr>
          <p:cNvSpPr/>
          <p:nvPr/>
        </p:nvSpPr>
        <p:spPr>
          <a:xfrm>
            <a:off x="8406574" y="2144659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6CDE1B-8438-45C9-B81D-1107A8D9163F}"/>
              </a:ext>
            </a:extLst>
          </p:cNvPr>
          <p:cNvSpPr/>
          <p:nvPr/>
        </p:nvSpPr>
        <p:spPr>
          <a:xfrm>
            <a:off x="4360606" y="2144659"/>
            <a:ext cx="521110" cy="521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JetBrains Mono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15499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27858"/>
            <a:ext cx="10515600" cy="1150682"/>
          </a:xfrm>
        </p:spPr>
        <p:txBody>
          <a:bodyPr>
            <a:normAutofit/>
          </a:bodyPr>
          <a:lstStyle/>
          <a:p>
            <a:pPr algn="l"/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  <a:endParaRPr lang="en-US" sz="4800">
              <a:solidFill>
                <a:srgbClr val="00B05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16963" y="122934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Revere stemming approach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1CCF65-D4D8-4D52-A8F8-EB6F0974B742}"/>
              </a:ext>
            </a:extLst>
          </p:cNvPr>
          <p:cNvSpPr/>
          <p:nvPr/>
        </p:nvSpPr>
        <p:spPr>
          <a:xfrm>
            <a:off x="3481439" y="1229340"/>
            <a:ext cx="77183" cy="4994479"/>
          </a:xfrm>
          <a:prstGeom prst="roundRect">
            <a:avLst/>
          </a:prstGeom>
          <a:solidFill>
            <a:srgbClr val="8DF24E"/>
          </a:solidFill>
          <a:ln>
            <a:solidFill>
              <a:srgbClr val="8DF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4D624-8369-49B8-BFF2-5BCAF64ADB4E}"/>
              </a:ext>
            </a:extLst>
          </p:cNvPr>
          <p:cNvSpPr txBox="1"/>
          <p:nvPr/>
        </p:nvSpPr>
        <p:spPr>
          <a:xfrm>
            <a:off x="3668622" y="1229340"/>
            <a:ext cx="1858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     IT </a:t>
            </a:r>
            <a:r>
              <a:rPr lang="si-LK">
                <a:solidFill>
                  <a:schemeClr val="bg1"/>
                </a:solidFill>
              </a:rPr>
              <a:t>ඩිග්‍රි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i-LK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    IT </a:t>
            </a:r>
            <a:r>
              <a:rPr lang="si-LK">
                <a:solidFill>
                  <a:schemeClr val="bg1"/>
                </a:solidFill>
              </a:rPr>
              <a:t>ඩිග්‍රියක්</a:t>
            </a:r>
            <a:endParaRPr lang="en-US">
              <a:solidFill>
                <a:schemeClr val="bg1"/>
              </a:solidFill>
            </a:endParaRPr>
          </a:p>
          <a:p>
            <a:r>
              <a:rPr lang="si-LK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chemeClr val="bg1"/>
                </a:solidFill>
              </a:rPr>
              <a:t>      IT </a:t>
            </a:r>
            <a:r>
              <a:rPr lang="si-LK">
                <a:solidFill>
                  <a:schemeClr val="bg1"/>
                </a:solidFill>
              </a:rPr>
              <a:t>ඩිග්‍රිය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i-LK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    IT </a:t>
            </a:r>
            <a:r>
              <a:rPr lang="si-LK">
                <a:solidFill>
                  <a:schemeClr val="bg1"/>
                </a:solidFill>
              </a:rPr>
              <a:t>ඩිග්‍රිවල</a:t>
            </a:r>
            <a:endParaRPr lang="en-US">
              <a:solidFill>
                <a:schemeClr val="bg1"/>
              </a:solidFill>
            </a:endParaRPr>
          </a:p>
          <a:p>
            <a:r>
              <a:rPr lang="si-LK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chemeClr val="bg1"/>
                </a:solidFill>
              </a:rPr>
              <a:t>      IT </a:t>
            </a:r>
            <a:r>
              <a:rPr lang="si-LK">
                <a:solidFill>
                  <a:schemeClr val="bg1"/>
                </a:solidFill>
              </a:rPr>
              <a:t>ඩිග්‍රියක 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A8AF92-CA91-47D4-B02B-8D4BAAF5EC2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779656" y="1432366"/>
            <a:ext cx="3233636" cy="108963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186208-5A65-40BE-931D-48250A22512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991787" y="1982432"/>
            <a:ext cx="3021505" cy="5395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BDCA4D-86F2-48C2-BE80-C46E0825773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864802" y="2512821"/>
            <a:ext cx="3148490" cy="91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188116-999B-4352-AC4E-764034BC0BE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91786" y="2522001"/>
            <a:ext cx="3021506" cy="5408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2C50EF-9522-4465-BCB8-8BE17E35B83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91785" y="2522001"/>
            <a:ext cx="3021507" cy="114150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Line with Border and Accent Bar 22">
            <a:extLst>
              <a:ext uri="{FF2B5EF4-FFF2-40B4-BE49-F238E27FC236}">
                <a16:creationId xmlns:a16="http://schemas.microsoft.com/office/drawing/2014/main" id="{8AFCDD03-C7F1-4C61-9354-E6136054CF8B}"/>
              </a:ext>
            </a:extLst>
          </p:cNvPr>
          <p:cNvSpPr/>
          <p:nvPr/>
        </p:nvSpPr>
        <p:spPr>
          <a:xfrm>
            <a:off x="8615680" y="1829863"/>
            <a:ext cx="1874520" cy="294640"/>
          </a:xfrm>
          <a:prstGeom prst="accentBorderCallout1">
            <a:avLst>
              <a:gd name="adj1" fmla="val 23924"/>
              <a:gd name="adj2" fmla="val -2998"/>
              <a:gd name="adj3" fmla="val 121120"/>
              <a:gd name="adj4" fmla="val -14214"/>
            </a:avLst>
          </a:prstGeom>
          <a:solidFill>
            <a:srgbClr val="007F5F"/>
          </a:solidFill>
          <a:ln>
            <a:solidFill>
              <a:srgbClr val="007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Stemmed word</a:t>
            </a:r>
            <a:endParaRPr lang="en-GB"/>
          </a:p>
        </p:txBody>
      </p:sp>
      <p:sp>
        <p:nvSpPr>
          <p:cNvPr id="25" name="Callout: Bent Line with Border and Accent Bar 24">
            <a:extLst>
              <a:ext uri="{FF2B5EF4-FFF2-40B4-BE49-F238E27FC236}">
                <a16:creationId xmlns:a16="http://schemas.microsoft.com/office/drawing/2014/main" id="{95D41E16-3955-43C8-9AEB-4C70B7E716B0}"/>
              </a:ext>
            </a:extLst>
          </p:cNvPr>
          <p:cNvSpPr/>
          <p:nvPr/>
        </p:nvSpPr>
        <p:spPr>
          <a:xfrm flipV="1">
            <a:off x="9535119" y="2899922"/>
            <a:ext cx="2194888" cy="385662"/>
          </a:xfrm>
          <a:prstGeom prst="accentBorderCallout2">
            <a:avLst>
              <a:gd name="adj1" fmla="val 18750"/>
              <a:gd name="adj2" fmla="val -3853"/>
              <a:gd name="adj3" fmla="val 18750"/>
              <a:gd name="adj4" fmla="val -10396"/>
              <a:gd name="adj5" fmla="val 112500"/>
              <a:gd name="adj6" fmla="val -4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47BA80-4BE0-46BF-A9AE-7B4F23299AF7}"/>
              </a:ext>
            </a:extLst>
          </p:cNvPr>
          <p:cNvSpPr txBox="1"/>
          <p:nvPr/>
        </p:nvSpPr>
        <p:spPr>
          <a:xfrm>
            <a:off x="9625780" y="2921307"/>
            <a:ext cx="219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Entity type: course 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15FB45-AB17-4E34-BAAB-52AF65375F5C}"/>
              </a:ext>
            </a:extLst>
          </p:cNvPr>
          <p:cNvSpPr txBox="1"/>
          <p:nvPr/>
        </p:nvSpPr>
        <p:spPr>
          <a:xfrm>
            <a:off x="5565983" y="4616164"/>
            <a:ext cx="572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IT </a:t>
            </a:r>
            <a:r>
              <a:rPr lang="si-LK">
                <a:solidFill>
                  <a:schemeClr val="bg1"/>
                </a:solidFill>
              </a:rPr>
              <a:t>ඩිග්‍රි</a:t>
            </a:r>
            <a:r>
              <a:rPr lang="en-US">
                <a:solidFill>
                  <a:schemeClr val="bg1"/>
                </a:solidFill>
              </a:rPr>
              <a:t>      IT </a:t>
            </a:r>
            <a:r>
              <a:rPr lang="si-LK">
                <a:solidFill>
                  <a:schemeClr val="bg1"/>
                </a:solidFill>
              </a:rPr>
              <a:t>ඩිග්‍රියක්</a:t>
            </a:r>
            <a:r>
              <a:rPr lang="en-US">
                <a:solidFill>
                  <a:schemeClr val="bg1"/>
                </a:solidFill>
              </a:rPr>
              <a:t>      IT </a:t>
            </a:r>
            <a:r>
              <a:rPr lang="si-LK">
                <a:solidFill>
                  <a:schemeClr val="bg1"/>
                </a:solidFill>
              </a:rPr>
              <a:t>ඩිග්‍රිය</a:t>
            </a:r>
            <a:r>
              <a:rPr lang="en-US">
                <a:solidFill>
                  <a:schemeClr val="bg1"/>
                </a:solidFill>
              </a:rPr>
              <a:t>      IT </a:t>
            </a:r>
            <a:r>
              <a:rPr lang="si-LK">
                <a:solidFill>
                  <a:schemeClr val="bg1"/>
                </a:solidFill>
              </a:rPr>
              <a:t>ඩිග්‍රිවල</a:t>
            </a:r>
            <a:r>
              <a:rPr lang="en-US">
                <a:solidFill>
                  <a:schemeClr val="bg1"/>
                </a:solidFill>
              </a:rPr>
              <a:t>      IT </a:t>
            </a:r>
            <a:r>
              <a:rPr lang="si-LK">
                <a:solidFill>
                  <a:schemeClr val="bg1"/>
                </a:solidFill>
              </a:rPr>
              <a:t>ඩිග්‍රියක 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12CE48-612F-43E5-B0EF-6B254CD84D0A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925173" y="2812705"/>
            <a:ext cx="2501074" cy="18034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0D4712-EBF1-4461-98D7-F915C358070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045433" y="2812705"/>
            <a:ext cx="1380814" cy="18034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A34192-1249-43F4-8575-F6D67C7EBAB1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860116" y="2812705"/>
            <a:ext cx="566131" cy="18034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4F439E9-69BE-4F31-B07A-5A3F46ACA34A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6247" y="2812705"/>
            <a:ext cx="503616" cy="18034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95AA2F-6626-44FF-99E4-8B7033A36FD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26247" y="2812705"/>
            <a:ext cx="1594406" cy="18034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CBBCD7-513D-42C7-9C58-045267FE56F6}"/>
              </a:ext>
            </a:extLst>
          </p:cNvPr>
          <p:cNvSpPr/>
          <p:nvPr/>
        </p:nvSpPr>
        <p:spPr>
          <a:xfrm>
            <a:off x="8013292" y="2231297"/>
            <a:ext cx="825910" cy="58140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IT </a:t>
            </a:r>
            <a:r>
              <a:rPr lang="si-LK">
                <a:solidFill>
                  <a:schemeClr val="bg1"/>
                </a:solidFill>
              </a:rPr>
              <a:t>ඩිග්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EDE86-EA23-4DA3-8B4D-FEE1F63E036B}"/>
              </a:ext>
            </a:extLst>
          </p:cNvPr>
          <p:cNvSpPr txBox="1"/>
          <p:nvPr/>
        </p:nvSpPr>
        <p:spPr>
          <a:xfrm>
            <a:off x="3746091" y="5628660"/>
            <a:ext cx="8259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4">
                    <a:lumMod val="40000"/>
                    <a:lumOff val="60000"/>
                  </a:schemeClr>
                </a:solidFill>
              </a:rPr>
              <a:t>All the Sinhala suffixes are referred by [5] “Basaka mahima – J.B Dissanayake”</a:t>
            </a:r>
            <a:endParaRPr lang="en-GB" sz="1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060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/>
          </a:bodyPr>
          <a:lstStyle/>
          <a:p>
            <a:pPr algn="l"/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  <a:endParaRPr lang="en-US" sz="4800">
              <a:solidFill>
                <a:srgbClr val="00B05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28641" y="122934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Word-wise cosine similarity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1CCF65-D4D8-4D52-A8F8-EB6F0974B742}"/>
              </a:ext>
            </a:extLst>
          </p:cNvPr>
          <p:cNvSpPr/>
          <p:nvPr/>
        </p:nvSpPr>
        <p:spPr>
          <a:xfrm>
            <a:off x="3481439" y="1229340"/>
            <a:ext cx="77183" cy="4994479"/>
          </a:xfrm>
          <a:prstGeom prst="roundRect">
            <a:avLst/>
          </a:prstGeom>
          <a:solidFill>
            <a:srgbClr val="8DF24E"/>
          </a:solidFill>
          <a:ln>
            <a:solidFill>
              <a:srgbClr val="8DF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F61919-87C2-4016-99FC-C7ABABDBE810}"/>
              </a:ext>
            </a:extLst>
          </p:cNvPr>
          <p:cNvCxnSpPr/>
          <p:nvPr/>
        </p:nvCxnSpPr>
        <p:spPr>
          <a:xfrm>
            <a:off x="4768645" y="2182761"/>
            <a:ext cx="0" cy="3687097"/>
          </a:xfrm>
          <a:prstGeom prst="straightConnector1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941C54-0397-44E2-9760-E4CEADD86384}"/>
              </a:ext>
            </a:extLst>
          </p:cNvPr>
          <p:cNvCxnSpPr>
            <a:cxnSpLocks/>
          </p:cNvCxnSpPr>
          <p:nvPr/>
        </p:nvCxnSpPr>
        <p:spPr>
          <a:xfrm flipH="1">
            <a:off x="4478593" y="5648632"/>
            <a:ext cx="4399936" cy="0"/>
          </a:xfrm>
          <a:prstGeom prst="straightConnector1">
            <a:avLst/>
          </a:prstGeom>
          <a:ln w="222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691EE1-B3FC-4EF8-ADD2-28C57FF80A6D}"/>
              </a:ext>
            </a:extLst>
          </p:cNvPr>
          <p:cNvSpPr txBox="1"/>
          <p:nvPr/>
        </p:nvSpPr>
        <p:spPr>
          <a:xfrm>
            <a:off x="6341806" y="2733368"/>
            <a:ext cx="30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•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61ACDE-86FC-48C8-B582-B6D77417DD3A}"/>
              </a:ext>
            </a:extLst>
          </p:cNvPr>
          <p:cNvSpPr txBox="1"/>
          <p:nvPr/>
        </p:nvSpPr>
        <p:spPr>
          <a:xfrm>
            <a:off x="7423356" y="3541913"/>
            <a:ext cx="30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•</a:t>
            </a:r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C41B9B-F043-4597-BE0C-40D50ED314D5}"/>
              </a:ext>
            </a:extLst>
          </p:cNvPr>
          <p:cNvCxnSpPr>
            <a:cxnSpLocks/>
          </p:cNvCxnSpPr>
          <p:nvPr/>
        </p:nvCxnSpPr>
        <p:spPr>
          <a:xfrm flipV="1">
            <a:off x="4768645" y="2982561"/>
            <a:ext cx="1725560" cy="26660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3327A1-40A4-4CBC-8824-8A2856B2D24C}"/>
              </a:ext>
            </a:extLst>
          </p:cNvPr>
          <p:cNvCxnSpPr>
            <a:cxnSpLocks/>
          </p:cNvCxnSpPr>
          <p:nvPr/>
        </p:nvCxnSpPr>
        <p:spPr>
          <a:xfrm flipV="1">
            <a:off x="4793226" y="3775272"/>
            <a:ext cx="2727714" cy="185338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4F8B5D-34E9-448D-AC90-75C78D363887}"/>
              </a:ext>
            </a:extLst>
          </p:cNvPr>
          <p:cNvCxnSpPr/>
          <p:nvPr/>
        </p:nvCxnSpPr>
        <p:spPr>
          <a:xfrm>
            <a:off x="5425440" y="4701966"/>
            <a:ext cx="233680" cy="28151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17D6052-2E7B-4D43-8E36-FE2E2052DDDA}"/>
              </a:ext>
            </a:extLst>
          </p:cNvPr>
          <p:cNvSpPr txBox="1"/>
          <p:nvPr/>
        </p:nvSpPr>
        <p:spPr>
          <a:xfrm>
            <a:off x="5217159" y="484272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chemeClr val="bg1"/>
                </a:solidFill>
              </a:rPr>
              <a:t>θ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30F7A6-FB8A-4A44-8797-38A5A08FA66C}"/>
              </a:ext>
            </a:extLst>
          </p:cNvPr>
          <p:cNvSpPr txBox="1"/>
          <p:nvPr/>
        </p:nvSpPr>
        <p:spPr>
          <a:xfrm>
            <a:off x="8098096" y="5685192"/>
            <a:ext cx="107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Letter 1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81F229-8510-4055-A1F7-B94744BA7B6A}"/>
              </a:ext>
            </a:extLst>
          </p:cNvPr>
          <p:cNvSpPr txBox="1"/>
          <p:nvPr/>
        </p:nvSpPr>
        <p:spPr>
          <a:xfrm>
            <a:off x="3813279" y="2132974"/>
            <a:ext cx="95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Letter 2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661513-B1B3-46E7-AEF9-C74C4785C585}"/>
              </a:ext>
            </a:extLst>
          </p:cNvPr>
          <p:cNvSpPr txBox="1"/>
          <p:nvPr/>
        </p:nvSpPr>
        <p:spPr>
          <a:xfrm>
            <a:off x="6258233" y="2461609"/>
            <a:ext cx="95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Word 1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A46A41-CC0C-42D9-8BB8-EF9FF12086F3}"/>
              </a:ext>
            </a:extLst>
          </p:cNvPr>
          <p:cNvSpPr txBox="1"/>
          <p:nvPr/>
        </p:nvSpPr>
        <p:spPr>
          <a:xfrm>
            <a:off x="7491444" y="3357247"/>
            <a:ext cx="97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Word 2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057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/>
          </a:bodyPr>
          <a:lstStyle/>
          <a:p>
            <a:pPr algn="l"/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  <a:endParaRPr lang="en-US" sz="4800">
              <a:solidFill>
                <a:srgbClr val="00B05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16963" y="1229340"/>
            <a:ext cx="3254477" cy="138388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N-gram approach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1CCF65-D4D8-4D52-A8F8-EB6F0974B742}"/>
              </a:ext>
            </a:extLst>
          </p:cNvPr>
          <p:cNvSpPr/>
          <p:nvPr/>
        </p:nvSpPr>
        <p:spPr>
          <a:xfrm>
            <a:off x="3470008" y="1229340"/>
            <a:ext cx="77183" cy="4994479"/>
          </a:xfrm>
          <a:prstGeom prst="roundRect">
            <a:avLst/>
          </a:prstGeom>
          <a:solidFill>
            <a:srgbClr val="8DF24E"/>
          </a:solidFill>
          <a:ln>
            <a:solidFill>
              <a:srgbClr val="8DF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4D624-8369-49B8-BFF2-5BCAF64ADB4E}"/>
              </a:ext>
            </a:extLst>
          </p:cNvPr>
          <p:cNvSpPr txBox="1"/>
          <p:nvPr/>
        </p:nvSpPr>
        <p:spPr>
          <a:xfrm>
            <a:off x="3645759" y="1229340"/>
            <a:ext cx="82947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Letters of “IT </a:t>
            </a:r>
            <a:r>
              <a:rPr lang="en-US" err="1">
                <a:solidFill>
                  <a:schemeClr val="bg1"/>
                </a:solidFill>
              </a:rPr>
              <a:t>ඩිග්‍රියක්</a:t>
            </a:r>
            <a:r>
              <a:rPr lang="en-US">
                <a:solidFill>
                  <a:schemeClr val="bg1"/>
                </a:solidFill>
              </a:rPr>
              <a:t>” can three gram into</a:t>
            </a:r>
          </a:p>
          <a:p>
            <a:r>
              <a:rPr lang="en-GB">
                <a:solidFill>
                  <a:schemeClr val="bg1"/>
                </a:solidFill>
              </a:rPr>
              <a:t>“IT “</a:t>
            </a:r>
          </a:p>
          <a:p>
            <a:r>
              <a:rPr lang="en-GB">
                <a:solidFill>
                  <a:schemeClr val="bg1"/>
                </a:solidFill>
              </a:rPr>
              <a:t>“T </a:t>
            </a:r>
            <a:r>
              <a:rPr lang="si-LK">
                <a:solidFill>
                  <a:schemeClr val="bg1"/>
                </a:solidFill>
              </a:rPr>
              <a:t>ඩි</a:t>
            </a:r>
            <a:r>
              <a:rPr lang="en-US">
                <a:solidFill>
                  <a:schemeClr val="bg1"/>
                </a:solidFill>
              </a:rPr>
              <a:t>”</a:t>
            </a:r>
            <a:endParaRPr lang="si-LK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“</a:t>
            </a:r>
            <a:r>
              <a:rPr lang="si-LK">
                <a:solidFill>
                  <a:schemeClr val="bg1"/>
                </a:solidFill>
              </a:rPr>
              <a:t>ඩිග්‍රි</a:t>
            </a:r>
            <a:r>
              <a:rPr lang="en-US">
                <a:solidFill>
                  <a:schemeClr val="bg1"/>
                </a:solidFill>
              </a:rPr>
              <a:t>”</a:t>
            </a:r>
          </a:p>
          <a:p>
            <a:r>
              <a:rPr lang="en-US">
                <a:solidFill>
                  <a:schemeClr val="bg1"/>
                </a:solidFill>
              </a:rPr>
              <a:t>“</a:t>
            </a:r>
            <a:r>
              <a:rPr lang="si-LK">
                <a:solidFill>
                  <a:schemeClr val="bg1"/>
                </a:solidFill>
              </a:rPr>
              <a:t>ඩිග්‍රිය</a:t>
            </a:r>
            <a:r>
              <a:rPr lang="en-US">
                <a:solidFill>
                  <a:schemeClr val="bg1"/>
                </a:solidFill>
              </a:rPr>
              <a:t>”</a:t>
            </a:r>
            <a:endParaRPr lang="si-LK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“</a:t>
            </a:r>
            <a:r>
              <a:rPr lang="si-LK">
                <a:solidFill>
                  <a:schemeClr val="bg1"/>
                </a:solidFill>
              </a:rPr>
              <a:t>ග්‍රියක්</a:t>
            </a:r>
            <a:r>
              <a:rPr lang="en-US">
                <a:solidFill>
                  <a:schemeClr val="bg1"/>
                </a:solidFill>
              </a:rPr>
              <a:t>”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When comparing two words we can count how many n-grams are matching 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630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Work</a:t>
            </a:r>
            <a:b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Breakdown Structure</a:t>
            </a:r>
            <a:endParaRPr lang="en-US" sz="4800">
              <a:solidFill>
                <a:srgbClr val="7030A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759E51-0D74-44CF-99D3-8FEA204A045B}"/>
              </a:ext>
            </a:extLst>
          </p:cNvPr>
          <p:cNvSpPr/>
          <p:nvPr/>
        </p:nvSpPr>
        <p:spPr>
          <a:xfrm>
            <a:off x="470310" y="2310566"/>
            <a:ext cx="1868972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C8A8AC-6003-49D1-951F-148408184812}"/>
              </a:ext>
            </a:extLst>
          </p:cNvPr>
          <p:cNvSpPr/>
          <p:nvPr/>
        </p:nvSpPr>
        <p:spPr>
          <a:xfrm>
            <a:off x="5473503" y="1183002"/>
            <a:ext cx="977339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D49D34-DC34-4719-AC28-50BE81145ED9}"/>
              </a:ext>
            </a:extLst>
          </p:cNvPr>
          <p:cNvSpPr/>
          <p:nvPr/>
        </p:nvSpPr>
        <p:spPr>
          <a:xfrm>
            <a:off x="2786376" y="2300432"/>
            <a:ext cx="1883064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Algorithm Development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D056CA-88F8-4B18-AB93-52A4EA502E49}"/>
              </a:ext>
            </a:extLst>
          </p:cNvPr>
          <p:cNvSpPr/>
          <p:nvPr/>
        </p:nvSpPr>
        <p:spPr>
          <a:xfrm>
            <a:off x="5092696" y="2300432"/>
            <a:ext cx="1883064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UI Development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858430-3AAB-4CC2-86DD-00987D1D185C}"/>
              </a:ext>
            </a:extLst>
          </p:cNvPr>
          <p:cNvSpPr/>
          <p:nvPr/>
        </p:nvSpPr>
        <p:spPr>
          <a:xfrm>
            <a:off x="7399015" y="2300432"/>
            <a:ext cx="1868967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NER model Implementation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FDFB78-4AFB-41F0-A3A7-8791D5002C3B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5400000">
            <a:off x="3370256" y="-281351"/>
            <a:ext cx="626458" cy="4557377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1CC8A5C-E148-4645-A8DB-D3A92EC84368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5690038" y="1956242"/>
            <a:ext cx="616324" cy="7205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AC45A73-6B72-42F6-A47F-337F08A51861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rot="16200000" flipH="1">
            <a:off x="6839674" y="806607"/>
            <a:ext cx="616324" cy="237132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46CD71-B251-42D6-904F-62CDF42457A5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4536879" y="875138"/>
            <a:ext cx="616324" cy="223426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E7E7B8E-5684-4DF9-AC15-B1B744D29061}"/>
              </a:ext>
            </a:extLst>
          </p:cNvPr>
          <p:cNvSpPr/>
          <p:nvPr/>
        </p:nvSpPr>
        <p:spPr>
          <a:xfrm>
            <a:off x="327289" y="2402828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281A3A-0E57-41B7-B569-165D9CCA4C8D}"/>
              </a:ext>
            </a:extLst>
          </p:cNvPr>
          <p:cNvSpPr/>
          <p:nvPr/>
        </p:nvSpPr>
        <p:spPr>
          <a:xfrm>
            <a:off x="2643355" y="2408848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929BC8-99E2-4C8C-9833-686A3095FAB4}"/>
              </a:ext>
            </a:extLst>
          </p:cNvPr>
          <p:cNvSpPr/>
          <p:nvPr/>
        </p:nvSpPr>
        <p:spPr>
          <a:xfrm>
            <a:off x="4924854" y="2386969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0982BA-4E16-46AE-8FCF-F8D501DC4D9F}"/>
              </a:ext>
            </a:extLst>
          </p:cNvPr>
          <p:cNvSpPr/>
          <p:nvPr/>
        </p:nvSpPr>
        <p:spPr>
          <a:xfrm>
            <a:off x="7276457" y="2408848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D48BBD-8AEC-433E-93C1-9BA8E0206395}"/>
              </a:ext>
            </a:extLst>
          </p:cNvPr>
          <p:cNvSpPr/>
          <p:nvPr/>
        </p:nvSpPr>
        <p:spPr>
          <a:xfrm>
            <a:off x="470310" y="2953832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CC71F0-623C-43E1-A8F9-331D47812CB6}"/>
              </a:ext>
            </a:extLst>
          </p:cNvPr>
          <p:cNvSpPr/>
          <p:nvPr/>
        </p:nvSpPr>
        <p:spPr>
          <a:xfrm>
            <a:off x="470308" y="3424640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979ADE8-F45D-4E8B-9F1A-2D9A350A13BB}"/>
              </a:ext>
            </a:extLst>
          </p:cNvPr>
          <p:cNvSpPr/>
          <p:nvPr/>
        </p:nvSpPr>
        <p:spPr>
          <a:xfrm>
            <a:off x="470307" y="3900691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46B620-4341-422D-A079-7DDB1E207CF0}"/>
              </a:ext>
            </a:extLst>
          </p:cNvPr>
          <p:cNvSpPr/>
          <p:nvPr/>
        </p:nvSpPr>
        <p:spPr>
          <a:xfrm>
            <a:off x="470307" y="4376768"/>
            <a:ext cx="1868974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94EE2FD-3E6A-4876-B953-E0B3ADD499F3}"/>
              </a:ext>
            </a:extLst>
          </p:cNvPr>
          <p:cNvSpPr/>
          <p:nvPr/>
        </p:nvSpPr>
        <p:spPr>
          <a:xfrm>
            <a:off x="2786376" y="2943177"/>
            <a:ext cx="1868972" cy="587214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Revere stemming approach development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F433D8-25C2-44DB-87DD-8A379DB1A864}"/>
              </a:ext>
            </a:extLst>
          </p:cNvPr>
          <p:cNvSpPr/>
          <p:nvPr/>
        </p:nvSpPr>
        <p:spPr>
          <a:xfrm>
            <a:off x="2782698" y="3668112"/>
            <a:ext cx="1868972" cy="822608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Word-wise cosine similarity approach development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8162B03-7FC9-40D3-B4AC-39871B9CABD1}"/>
              </a:ext>
            </a:extLst>
          </p:cNvPr>
          <p:cNvSpPr/>
          <p:nvPr/>
        </p:nvSpPr>
        <p:spPr>
          <a:xfrm>
            <a:off x="2800468" y="4628441"/>
            <a:ext cx="1868972" cy="499211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N-gram approach development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8D3EF65-2C44-43B4-ADDB-792ADBEC60CB}"/>
              </a:ext>
            </a:extLst>
          </p:cNvPr>
          <p:cNvSpPr/>
          <p:nvPr/>
        </p:nvSpPr>
        <p:spPr>
          <a:xfrm>
            <a:off x="5092696" y="2935659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CLI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DA91575-52A1-4521-B9D3-1D85897AD77D}"/>
              </a:ext>
            </a:extLst>
          </p:cNvPr>
          <p:cNvSpPr/>
          <p:nvPr/>
        </p:nvSpPr>
        <p:spPr>
          <a:xfrm>
            <a:off x="5092696" y="3900690"/>
            <a:ext cx="1868972" cy="499211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Flask server implementation 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8F2872D-0C9D-4E1D-8BC8-475350BA4D4A}"/>
              </a:ext>
            </a:extLst>
          </p:cNvPr>
          <p:cNvSpPr/>
          <p:nvPr/>
        </p:nvSpPr>
        <p:spPr>
          <a:xfrm>
            <a:off x="7415800" y="2953832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NLP pipeline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FB1C90B-B79C-45D9-8F5E-B2D791386B4D}"/>
              </a:ext>
            </a:extLst>
          </p:cNvPr>
          <p:cNvSpPr/>
          <p:nvPr/>
        </p:nvSpPr>
        <p:spPr>
          <a:xfrm>
            <a:off x="9681760" y="2310566"/>
            <a:ext cx="1860451" cy="501106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39E69A8-5FA2-41FB-AB07-6A6F1821435D}"/>
              </a:ext>
            </a:extLst>
          </p:cNvPr>
          <p:cNvSpPr/>
          <p:nvPr/>
        </p:nvSpPr>
        <p:spPr>
          <a:xfrm>
            <a:off x="9524358" y="2408848"/>
            <a:ext cx="278687" cy="2767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5">
                    <a:lumMod val="60000"/>
                    <a:lumOff val="4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4417EFA-4DE2-4F95-9DE1-9F033A6B1898}"/>
              </a:ext>
            </a:extLst>
          </p:cNvPr>
          <p:cNvCxnSpPr>
            <a:stCxn id="15" idx="2"/>
            <a:endCxn id="58" idx="0"/>
          </p:cNvCxnSpPr>
          <p:nvPr/>
        </p:nvCxnSpPr>
        <p:spPr>
          <a:xfrm rot="16200000" flipH="1">
            <a:off x="7973850" y="-327570"/>
            <a:ext cx="626458" cy="4649813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2FD7819-5DAF-4B5E-8D34-A1987229DA2A}"/>
              </a:ext>
            </a:extLst>
          </p:cNvPr>
          <p:cNvSpPr/>
          <p:nvPr/>
        </p:nvSpPr>
        <p:spPr>
          <a:xfrm>
            <a:off x="5099460" y="3424640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SIENA GUI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85F57AE-B6A7-4719-885B-0F2D712B0CEA}"/>
              </a:ext>
            </a:extLst>
          </p:cNvPr>
          <p:cNvSpPr/>
          <p:nvPr/>
        </p:nvSpPr>
        <p:spPr>
          <a:xfrm>
            <a:off x="2800468" y="5265373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Algorithm evaluation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6DD2CAC-3431-4581-9BC1-E2F38F47C900}"/>
              </a:ext>
            </a:extLst>
          </p:cNvPr>
          <p:cNvSpPr/>
          <p:nvPr/>
        </p:nvSpPr>
        <p:spPr>
          <a:xfrm>
            <a:off x="9665068" y="2981444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94C8169-21F6-4B87-9C21-8327D448D56E}"/>
              </a:ext>
            </a:extLst>
          </p:cNvPr>
          <p:cNvSpPr/>
          <p:nvPr/>
        </p:nvSpPr>
        <p:spPr>
          <a:xfrm>
            <a:off x="9665066" y="3452252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5CBE2F5-DD14-493F-8425-AADC2BCB72D0}"/>
              </a:ext>
            </a:extLst>
          </p:cNvPr>
          <p:cNvSpPr/>
          <p:nvPr/>
        </p:nvSpPr>
        <p:spPr>
          <a:xfrm>
            <a:off x="9665065" y="3928303"/>
            <a:ext cx="1918275" cy="364029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Deploy SIENA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B94DDB4-6E60-4EDC-8F0D-4C8FF546FF9C}"/>
              </a:ext>
            </a:extLst>
          </p:cNvPr>
          <p:cNvSpPr/>
          <p:nvPr/>
        </p:nvSpPr>
        <p:spPr>
          <a:xfrm>
            <a:off x="7382263" y="3444514"/>
            <a:ext cx="1868972" cy="35216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 NER model</a:t>
            </a:r>
          </a:p>
        </p:txBody>
      </p:sp>
    </p:spTree>
    <p:extLst>
      <p:ext uri="{BB962C8B-B14F-4D97-AF65-F5344CB8AC3E}">
        <p14:creationId xmlns:p14="http://schemas.microsoft.com/office/powerpoint/2010/main" val="1811490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1150682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Individual </a:t>
            </a: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Component </a:t>
            </a:r>
            <a:b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Architecture</a:t>
            </a:r>
            <a:endParaRPr lang="en-US" sz="4800">
              <a:solidFill>
                <a:srgbClr val="FFC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F487E-7765-407A-9D08-58D7DDFD3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8" b="-6"/>
          <a:stretch/>
        </p:blipFill>
        <p:spPr>
          <a:xfrm>
            <a:off x="2757948" y="1229340"/>
            <a:ext cx="6676103" cy="4909616"/>
          </a:xfrm>
          <a:prstGeom prst="roundRect">
            <a:avLst>
              <a:gd name="adj" fmla="val 10058"/>
            </a:avLst>
          </a:prstGeom>
        </p:spPr>
      </p:pic>
    </p:spTree>
    <p:extLst>
      <p:ext uri="{BB962C8B-B14F-4D97-AF65-F5344CB8AC3E}">
        <p14:creationId xmlns:p14="http://schemas.microsoft.com/office/powerpoint/2010/main" val="25979989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3" y="78658"/>
            <a:ext cx="10515600" cy="776748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</a:t>
            </a:r>
            <a:r>
              <a:rPr kumimoji="0" lang="en-US" sz="4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antt</a:t>
            </a:r>
            <a:r>
              <a:rPr lang="en-US" sz="4800">
                <a:solidFill>
                  <a:srgbClr val="00B05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chart</a:t>
            </a:r>
            <a:endParaRPr lang="en-US" sz="4800">
              <a:solidFill>
                <a:srgbClr val="00B05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F1ED39E-1C55-4CD4-961C-67666F069C2C}"/>
              </a:ext>
            </a:extLst>
          </p:cNvPr>
          <p:cNvSpPr/>
          <p:nvPr/>
        </p:nvSpPr>
        <p:spPr>
          <a:xfrm>
            <a:off x="773511" y="855407"/>
            <a:ext cx="10356604" cy="5152103"/>
          </a:xfrm>
          <a:prstGeom prst="roundRect">
            <a:avLst>
              <a:gd name="adj" fmla="val 1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12ABDAF-59BC-4F6D-9E1E-361D1626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58" y="1006276"/>
            <a:ext cx="10153661" cy="4863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524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9" y="77584"/>
            <a:ext cx="10515600" cy="81715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99" y="894737"/>
            <a:ext cx="11262851" cy="5194914"/>
          </a:xfrm>
        </p:spPr>
        <p:txBody>
          <a:bodyPr>
            <a:normAutofit fontScale="62500" lnSpcReduction="20000"/>
          </a:bodyPr>
          <a:lstStyle/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9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[1]  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Anastasia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Zhukova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Felix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Hamborg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Bela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Gipp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‘ANEA: Automated (Named) Entity Annotation for German Domain-Specific Texts’ Available: 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https://arxiv.org/pdf/2112.06724.pdf</a:t>
            </a:r>
            <a:endParaRPr lang="en-GB" sz="1900" dirty="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[2] 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Pontus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Stenetorp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Sampo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Pyysalo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Goran Topic, Tomoko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Ohta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Sophia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Ananiadou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and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Jun’ichi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Tsujii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‘BRAT: a Web-based Tool for NLP-Assisted Text Annotation’ Available: 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https://aclanthology.org/E12-2021.pdf</a:t>
            </a:r>
            <a:endParaRPr lang="en-GB" sz="1900" dirty="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 dirty="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 dirty="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 dirty="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[3]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Kalina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Bontcheva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Hamish Cunningham, Ian Roberts, Angus Roberts, Valentin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Tablan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Niraj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Aswani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Genevieve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Gorrell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‘GATE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Teamware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a web-based, collaborative text annotation framework’, Available: 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https://www.jstor.org/stable/42636386</a:t>
            </a:r>
            <a:endParaRPr lang="en-GB" sz="1900" dirty="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 dirty="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strike="noStrike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  <a:endParaRPr lang="en-GB" sz="1900" dirty="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[4]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Jie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Yang, Yue Zhang,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Linwei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Li,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Xingxuan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Li, ‘YEDDA: A Lightweight Collaborative Text Span Annotation Tool’, Available: 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https://aclanthology.org/P18-4006.pdf</a:t>
            </a:r>
            <a:endParaRPr lang="en-GB" sz="1900" dirty="0"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[5]J.B Dissanayake, Basaka </a:t>
            </a:r>
            <a:r>
              <a:rPr lang="en-GB" sz="1900" dirty="0" err="1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mahima</a:t>
            </a:r>
            <a:r>
              <a:rPr lang="en-GB" sz="19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ISBN: 9789556963656</a:t>
            </a: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18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algn="l"/>
            <a:r>
              <a:rPr lang="en-US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[6] "Spacy </a:t>
            </a:r>
            <a:r>
              <a:rPr lang="en-US" sz="19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Styleguide</a:t>
            </a:r>
            <a:r>
              <a:rPr lang="en-US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",</a:t>
            </a:r>
          </a:p>
          <a:p>
            <a:pPr algn="l"/>
            <a:r>
              <a:rPr lang="en-US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6"/>
              </a:rPr>
              <a:t>https://spacy.io/styleguide</a:t>
            </a:r>
            <a:endParaRPr lang="en-US" sz="19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[7] "Spacy Data formats · spaCy API Documentation", </a:t>
            </a:r>
          </a:p>
          <a:p>
            <a:pPr algn="l"/>
            <a:r>
              <a:rPr lang="en-US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7"/>
              </a:rPr>
              <a:t>https://spacy.io/api/data-formats</a:t>
            </a:r>
            <a:endParaRPr lang="en-US" sz="19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[8] "Vector Icons and Stickers - PNG, SVG, EPS, PSD and CSS", </a:t>
            </a:r>
          </a:p>
          <a:p>
            <a:pPr algn="l"/>
            <a:r>
              <a:rPr lang="en-US" sz="19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8"/>
              </a:rPr>
              <a:t>https://www.flaticon.com/</a:t>
            </a:r>
            <a:endParaRPr lang="en-US" sz="19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4599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704BC0D0-4BD2-4027-973E-A175346FE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727960"/>
            <a:ext cx="914400" cy="914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800100" y="3810000"/>
            <a:ext cx="10591800" cy="14427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Overall</a:t>
            </a: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Commercialization Plan</a:t>
            </a:r>
          </a:p>
        </p:txBody>
      </p:sp>
    </p:spTree>
    <p:extLst>
      <p:ext uri="{BB962C8B-B14F-4D97-AF65-F5344CB8AC3E}">
        <p14:creationId xmlns:p14="http://schemas.microsoft.com/office/powerpoint/2010/main" val="146835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E60625D-8216-4BCE-BEC7-0FEBBA521A1B}"/>
</file>

<file path=customXml/itemProps2.xml><?xml version="1.0" encoding="utf-8"?>
<ds:datastoreItem xmlns:ds="http://schemas.openxmlformats.org/officeDocument/2006/customXml" ds:itemID="{B6380D9F-1995-4D81-B1A1-E36084403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C8F539-AE0A-44D8-9765-585337159DA6}">
  <ds:schemaRefs>
    <ds:schemaRef ds:uri="http://schemas.microsoft.com/office/2006/metadata/properties"/>
    <ds:schemaRef ds:uri="46716017-27ac-45b1-9e5c-2646a7f9944d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df67f27f-d7ac-4c5d-8b8a-d21748b3f6a8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4030</Words>
  <Application>Microsoft Office PowerPoint</Application>
  <PresentationFormat>Widescreen</PresentationFormat>
  <Paragraphs>1028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Arial</vt:lpstr>
      <vt:lpstr>Bahnschrift SemiBold SemiConden</vt:lpstr>
      <vt:lpstr>Calibri</vt:lpstr>
      <vt:lpstr>Calibri Light</vt:lpstr>
      <vt:lpstr>Consolas</vt:lpstr>
      <vt:lpstr>JetBrains Mono</vt:lpstr>
      <vt:lpstr>Sylfaen</vt:lpstr>
      <vt:lpstr>Times New Roman</vt:lpstr>
      <vt:lpstr>Office Theme</vt:lpstr>
      <vt:lpstr>Enhancing Conversational AI  Model Performance  and Explainability  for Sinhala-English Bilingual Speakers</vt:lpstr>
      <vt:lpstr>The Team</vt:lpstr>
      <vt:lpstr>Overall  Project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  Architecture</vt:lpstr>
      <vt:lpstr>PowerPoint Presentation</vt:lpstr>
      <vt:lpstr>PowerPoint Presentation</vt:lpstr>
      <vt:lpstr>Gantt Chart</vt:lpstr>
      <vt:lpstr>References</vt:lpstr>
      <vt:lpstr>PowerPoint Presentation</vt:lpstr>
      <vt:lpstr>PowerPoint Presentation</vt:lpstr>
      <vt:lpstr>PowerPoint Presentation</vt:lpstr>
      <vt:lpstr>PowerPoint Presentation</vt:lpstr>
      <vt:lpstr>Research Question</vt:lpstr>
      <vt:lpstr>PowerPoint Presentation</vt:lpstr>
      <vt:lpstr>PowerPoint Presentation</vt:lpstr>
      <vt:lpstr>Specific Objectives</vt:lpstr>
      <vt:lpstr>Sub Objectives</vt:lpstr>
      <vt:lpstr>Sub Objectives</vt:lpstr>
      <vt:lpstr>Sub Objectives</vt:lpstr>
      <vt:lpstr>Sub Objectives</vt:lpstr>
      <vt:lpstr>Sub Objectives</vt:lpstr>
      <vt:lpstr>Functional Requirements </vt:lpstr>
      <vt:lpstr>Non-functional Requirements </vt:lpstr>
      <vt:lpstr>Methodology</vt:lpstr>
      <vt:lpstr>Methodology</vt:lpstr>
      <vt:lpstr>Methodology</vt:lpstr>
      <vt:lpstr>Methodology</vt:lpstr>
      <vt:lpstr>Work Breakdown Structure</vt:lpstr>
      <vt:lpstr>Individual Component  Architecture</vt:lpstr>
      <vt:lpstr>Gantt chart</vt:lpstr>
      <vt:lpstr>References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Ishara Dissanayake</dc:creator>
  <cp:lastModifiedBy>Dissanayake D.M.I.M it19069432</cp:lastModifiedBy>
  <cp:revision>2</cp:revision>
  <dcterms:created xsi:type="dcterms:W3CDTF">2022-01-29T05:11:23Z</dcterms:created>
  <dcterms:modified xsi:type="dcterms:W3CDTF">2022-02-10T16:41:43Z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